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Lst>
  <p:notesMasterIdLst>
    <p:notesMasterId r:id="rId31"/>
  </p:notesMasterIdLst>
  <p:sldIdLst>
    <p:sldId id="284" r:id="rId6"/>
    <p:sldId id="257" r:id="rId7"/>
    <p:sldId id="266" r:id="rId8"/>
    <p:sldId id="267" r:id="rId9"/>
    <p:sldId id="268" r:id="rId10"/>
    <p:sldId id="262" r:id="rId11"/>
    <p:sldId id="274" r:id="rId12"/>
    <p:sldId id="276" r:id="rId13"/>
    <p:sldId id="277" r:id="rId14"/>
    <p:sldId id="273" r:id="rId15"/>
    <p:sldId id="278" r:id="rId16"/>
    <p:sldId id="275" r:id="rId17"/>
    <p:sldId id="269" r:id="rId18"/>
    <p:sldId id="271" r:id="rId19"/>
    <p:sldId id="279" r:id="rId20"/>
    <p:sldId id="270" r:id="rId21"/>
    <p:sldId id="280" r:id="rId22"/>
    <p:sldId id="265" r:id="rId23"/>
    <p:sldId id="281" r:id="rId24"/>
    <p:sldId id="272" r:id="rId25"/>
    <p:sldId id="263" r:id="rId26"/>
    <p:sldId id="264" r:id="rId27"/>
    <p:sldId id="282" r:id="rId28"/>
    <p:sldId id="283"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CCFFCC"/>
    <a:srgbClr val="FF66FF"/>
    <a:srgbClr val="33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7" autoAdjust="0"/>
  </p:normalViewPr>
  <p:slideViewPr>
    <p:cSldViewPr snapToGrid="0">
      <p:cViewPr varScale="1">
        <p:scale>
          <a:sx n="67" d="100"/>
          <a:sy n="67" d="100"/>
        </p:scale>
        <p:origin x="834" y="6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D1FB9-0C36-47F3-9D07-1E0D36B1A4BC}" type="datetimeFigureOut">
              <a:rPr lang="en-JM" smtClean="0"/>
              <a:t>20/2/2021</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8C651-A414-4B97-A9F2-1F814EE588F7}" type="slidenum">
              <a:rPr lang="en-JM" smtClean="0"/>
              <a:t>‹#›</a:t>
            </a:fld>
            <a:endParaRPr lang="en-JM"/>
          </a:p>
        </p:txBody>
      </p:sp>
    </p:spTree>
    <p:extLst>
      <p:ext uri="{BB962C8B-B14F-4D97-AF65-F5344CB8AC3E}">
        <p14:creationId xmlns:p14="http://schemas.microsoft.com/office/powerpoint/2010/main" val="34725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HAND SEWING NEEDLE</a:t>
            </a:r>
            <a:r>
              <a:rPr lang="en-JM" baseline="0" dirty="0" smtClean="0"/>
              <a:t> / DOES HAND SEWING NEEDLES COME IN DIFFERENT SIZES? / ARE THERE DIFFERENT TYPES OF HAND SEWING NEEDLES? / ARE THERE DIFFERENT TYPES OF NEEDLES, GENERALLY? (tattoo, acupuncture, knitting, shoemaking, etc.) / WHICH PART OF THE NEEDLE DO YOU THINK IS MOST IMPORTANT AND, </a:t>
            </a:r>
            <a:r>
              <a:rPr lang="en-JM" b="1" baseline="0" dirty="0" smtClean="0"/>
              <a:t>WHY</a:t>
            </a:r>
            <a:r>
              <a:rPr lang="en-JM" baseline="0" dirty="0" smtClean="0"/>
              <a:t>? (Hebrews 4:12) / WHAT’S THE </a:t>
            </a:r>
            <a:r>
              <a:rPr lang="en-JM" b="1" baseline="0" dirty="0" smtClean="0"/>
              <a:t>PURPOSE </a:t>
            </a:r>
            <a:r>
              <a:rPr lang="en-JM" b="0" baseline="0" dirty="0" smtClean="0"/>
              <a:t>OF A HAND SEWING NEEDLE?  (Isaiah 58:12 &amp; 8:16). / CAN THE HAND SEWING NEEDLE </a:t>
            </a:r>
            <a:r>
              <a:rPr lang="en-JM" b="1" baseline="0" dirty="0" smtClean="0"/>
              <a:t>BY ITSELF </a:t>
            </a:r>
            <a:r>
              <a:rPr lang="en-JM" b="0" baseline="0" dirty="0" smtClean="0"/>
              <a:t>FULFILL THE PURPOSE FOR WHICH IT WAS MADE? / </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1</a:t>
            </a:fld>
            <a:endParaRPr lang="en-JM"/>
          </a:p>
        </p:txBody>
      </p:sp>
    </p:spTree>
    <p:extLst>
      <p:ext uri="{BB962C8B-B14F-4D97-AF65-F5344CB8AC3E}">
        <p14:creationId xmlns:p14="http://schemas.microsoft.com/office/powerpoint/2010/main" val="57767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HOLY</a:t>
            </a:r>
            <a:r>
              <a:rPr lang="en-JM" b="1" baseline="0" dirty="0" smtClean="0"/>
              <a:t> CONVOCATION:</a:t>
            </a:r>
            <a:r>
              <a:rPr lang="en-JM" baseline="0" dirty="0" smtClean="0"/>
              <a:t> Matthew 5:48 / 1 Peter 1:16 &amp; Lev. 11:44, 45.  / </a:t>
            </a:r>
            <a:r>
              <a:rPr lang="en-JM" b="1" baseline="0" dirty="0" smtClean="0"/>
              <a:t>We must put away sin. </a:t>
            </a:r>
            <a:r>
              <a:rPr lang="en-JM" baseline="0" dirty="0" smtClean="0"/>
              <a:t>/ </a:t>
            </a:r>
            <a:r>
              <a:rPr lang="en-JM" b="0" baseline="0" dirty="0" smtClean="0"/>
              <a:t>We must overcome sin (Jesus’ White Raiment MUST replace our filthy rags!!. Ref. </a:t>
            </a:r>
            <a:r>
              <a:rPr lang="en-JM" b="1" baseline="0" dirty="0" smtClean="0"/>
              <a:t>Isaiah 64:6</a:t>
            </a:r>
            <a:r>
              <a:rPr lang="en-JM" b="0" baseline="0" dirty="0" smtClean="0"/>
              <a:t>.</a:t>
            </a:r>
            <a:endParaRPr lang="en-JM"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AFFLICT* YOUR SOULS:</a:t>
            </a:r>
            <a:r>
              <a:rPr lang="en-JM" dirty="0" smtClean="0"/>
              <a:t> 1. To cause </a:t>
            </a:r>
            <a:r>
              <a:rPr lang="en-JM" b="1" dirty="0" smtClean="0"/>
              <a:t>pain</a:t>
            </a:r>
            <a:r>
              <a:rPr lang="en-JM" dirty="0" smtClean="0"/>
              <a:t>, </a:t>
            </a:r>
            <a:r>
              <a:rPr lang="en-JM" b="1" dirty="0" smtClean="0"/>
              <a:t>suffering</a:t>
            </a:r>
            <a:r>
              <a:rPr lang="en-JM" dirty="0" smtClean="0"/>
              <a:t> or </a:t>
            </a:r>
            <a:r>
              <a:rPr lang="en-JM" b="1" dirty="0" smtClean="0"/>
              <a:t>distress </a:t>
            </a:r>
            <a:r>
              <a:rPr lang="en-JM" b="0" dirty="0" smtClean="0"/>
              <a:t>(</a:t>
            </a:r>
            <a:r>
              <a:rPr lang="en-JM" dirty="0" smtClean="0"/>
              <a:t>Matthew 5:27 – 30).</a:t>
            </a:r>
            <a:r>
              <a:rPr lang="en-JM" baseline="0" dirty="0" smtClean="0"/>
              <a:t> </a:t>
            </a:r>
            <a:r>
              <a:rPr lang="en-JM" b="1" baseline="0" dirty="0" smtClean="0"/>
              <a:t>To distress with mental or bodily pain</a:t>
            </a:r>
            <a:r>
              <a:rPr lang="en-JM" baseline="0" dirty="0" smtClean="0"/>
              <a:t>;</a:t>
            </a:r>
            <a:r>
              <a:rPr lang="en-JM" dirty="0" smtClean="0"/>
              <a:t>│ 2. To make low or </a:t>
            </a:r>
            <a:r>
              <a:rPr lang="en-JM" b="1" dirty="0" smtClean="0"/>
              <a:t>humble</a:t>
            </a:r>
            <a:r>
              <a:rPr lang="en-JM" dirty="0" smtClean="0"/>
              <a:t>. Matthew 23:12  3. </a:t>
            </a:r>
            <a:r>
              <a:rPr kumimoji="0" lang="en-JM" sz="1200" b="1" i="0" u="none" strike="noStrike" kern="1200" cap="none" spc="0" normalizeH="0" baseline="0" noProof="0" dirty="0" smtClean="0">
                <a:ln>
                  <a:noFill/>
                </a:ln>
                <a:solidFill>
                  <a:prstClr val="black"/>
                </a:solidFill>
                <a:effectLst/>
                <a:uLnTx/>
                <a:uFillTx/>
                <a:latin typeface="+mn-lt"/>
                <a:ea typeface="+mn-ea"/>
                <a:cs typeface="+mn-cs"/>
              </a:rPr>
              <a:t>Fast: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Two (2) meals per day = Your body is in a “</a:t>
            </a:r>
            <a:r>
              <a:rPr kumimoji="0" lang="en-JM" sz="1200" b="1" i="0" u="sng" strike="noStrike" kern="1200" cap="none" spc="0" normalizeH="0" baseline="0" noProof="0" dirty="0" smtClean="0">
                <a:ln>
                  <a:noFill/>
                </a:ln>
                <a:solidFill>
                  <a:prstClr val="black"/>
                </a:solidFill>
                <a:effectLst/>
                <a:uLnTx/>
                <a:uFillTx/>
                <a:latin typeface="+mn-lt"/>
                <a:ea typeface="+mn-ea"/>
                <a:cs typeface="+mn-cs"/>
              </a:rPr>
              <a:t>perpetual state of fasting</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new brain cells are formed at about 18 hours of fasting… │Also, generally, smaller portions and no snacking between meals. </a:t>
            </a:r>
            <a:endParaRPr lang="en-JM" dirty="0" smtClean="0"/>
          </a:p>
          <a:p>
            <a:r>
              <a:rPr lang="en-JM" b="1" dirty="0" smtClean="0"/>
              <a:t>AN OFFERING MADE BY FIRE:</a:t>
            </a:r>
            <a:r>
              <a:rPr lang="en-JM" dirty="0" smtClean="0"/>
              <a:t> Revelation 3:18 </a:t>
            </a:r>
            <a:r>
              <a:rPr lang="en-JM" b="1" dirty="0" smtClean="0"/>
              <a:t>Gold tried in the fire </a:t>
            </a:r>
            <a:r>
              <a:rPr lang="en-JM" dirty="0" smtClean="0"/>
              <a:t>(1</a:t>
            </a:r>
            <a:r>
              <a:rPr lang="en-JM" baseline="30000" dirty="0" smtClean="0"/>
              <a:t>st</a:t>
            </a:r>
            <a:r>
              <a:rPr lang="en-JM" dirty="0" smtClean="0"/>
              <a:t> thing we are told to buy… ) / Romans 12:1, 2 / Galatians 2:20 /</a:t>
            </a:r>
            <a:r>
              <a:rPr lang="en-JM" baseline="0" dirty="0" smtClean="0"/>
              <a:t> </a:t>
            </a:r>
            <a:endParaRPr lang="en-JM" dirty="0" smtClean="0"/>
          </a:p>
          <a:p>
            <a:r>
              <a:rPr lang="en-JM" b="1" dirty="0" smtClean="0"/>
              <a:t>DO NO WORK:</a:t>
            </a:r>
            <a:r>
              <a:rPr lang="en-JM" dirty="0" smtClean="0"/>
              <a:t> Ephesians 5:7</a:t>
            </a:r>
            <a:r>
              <a:rPr lang="en-JM" baseline="0" dirty="0" smtClean="0"/>
              <a:t> – 12 – “Unfruitful works of darkness” / Revelation 14:7 – “Fear God and give glory to Him…” / </a:t>
            </a:r>
            <a:r>
              <a:rPr lang="en-JM" b="1" baseline="0" dirty="0" smtClean="0"/>
              <a:t>Do no sin. </a:t>
            </a:r>
            <a:r>
              <a:rPr lang="en-JM" b="0" u="sng" baseline="0" dirty="0" smtClean="0"/>
              <a:t>NOTE</a:t>
            </a:r>
            <a:r>
              <a:rPr lang="en-JM" b="0" u="none" baseline="0" dirty="0" smtClean="0"/>
              <a:t>: </a:t>
            </a:r>
            <a:r>
              <a:rPr lang="en-JM" b="1" u="none" baseline="0" dirty="0" smtClean="0"/>
              <a:t>Afflict here is not penance </a:t>
            </a:r>
            <a:r>
              <a:rPr lang="en-JM" b="0" u="none" baseline="0" dirty="0" smtClean="0"/>
              <a:t>or flagellation or other such or pagan worship rituals that are designed to cause physical pain in an effort to appease god or obtain a favour, etc. (Refer to 1 Kings 18:25 – 28) – but the truth of </a:t>
            </a:r>
            <a:r>
              <a:rPr lang="en-JM" b="1" u="none" baseline="0" dirty="0" smtClean="0"/>
              <a:t>self examination</a:t>
            </a:r>
            <a:r>
              <a:rPr lang="en-JM" b="0" u="none" baseline="0" dirty="0" smtClean="0"/>
              <a:t>, </a:t>
            </a:r>
            <a:r>
              <a:rPr lang="en-JM" b="1" u="none" baseline="0" dirty="0" smtClean="0"/>
              <a:t>putting away anything that would prevent you from getting through the Day of Atonement </a:t>
            </a:r>
            <a:r>
              <a:rPr lang="en-JM" b="0" u="none" baseline="0" dirty="0" smtClean="0"/>
              <a:t>/ Day of Judgment </a:t>
            </a:r>
            <a:r>
              <a:rPr lang="en-JM" b="1" u="none" baseline="0" dirty="0" smtClean="0"/>
              <a:t>successfully</a:t>
            </a:r>
            <a:r>
              <a:rPr lang="en-JM" b="0" u="none" baseline="0" dirty="0" smtClean="0"/>
              <a:t> – Read </a:t>
            </a:r>
            <a:r>
              <a:rPr lang="en-JM" b="1" u="sng" baseline="0" dirty="0" smtClean="0"/>
              <a:t>Matthew 5:29, 30</a:t>
            </a:r>
            <a:r>
              <a:rPr lang="en-JM" b="1" u="none" baseline="0" dirty="0" smtClean="0"/>
              <a:t>; etc</a:t>
            </a:r>
            <a:r>
              <a:rPr lang="en-JM" b="0" u="none" baseline="0" dirty="0" smtClean="0"/>
              <a:t>.</a:t>
            </a:r>
          </a:p>
        </p:txBody>
      </p:sp>
      <p:sp>
        <p:nvSpPr>
          <p:cNvPr id="4" name="Slide Number Placeholder 3"/>
          <p:cNvSpPr>
            <a:spLocks noGrp="1"/>
          </p:cNvSpPr>
          <p:nvPr>
            <p:ph type="sldNum" sz="quarter" idx="10"/>
          </p:nvPr>
        </p:nvSpPr>
        <p:spPr/>
        <p:txBody>
          <a:bodyPr/>
          <a:lstStyle/>
          <a:p>
            <a:fld id="{5C28C651-A414-4B97-A9F2-1F814EE588F7}" type="slidenum">
              <a:rPr lang="en-JM" smtClean="0"/>
              <a:t>11</a:t>
            </a:fld>
            <a:endParaRPr lang="en-JM"/>
          </a:p>
        </p:txBody>
      </p:sp>
    </p:spTree>
    <p:extLst>
      <p:ext uri="{BB962C8B-B14F-4D97-AF65-F5344CB8AC3E}">
        <p14:creationId xmlns:p14="http://schemas.microsoft.com/office/powerpoint/2010/main" val="298988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HOLY</a:t>
            </a:r>
            <a:r>
              <a:rPr lang="en-JM" b="1" baseline="0" dirty="0" smtClean="0"/>
              <a:t> CONVOCATION:</a:t>
            </a:r>
            <a:r>
              <a:rPr lang="en-JM" baseline="0" dirty="0" smtClean="0"/>
              <a:t> Matthew 5:48 / 1 Peter 1:16 &amp; Lev. 11:44, 45.  / We must put away sin. / </a:t>
            </a:r>
            <a:r>
              <a:rPr lang="en-JM" b="1" baseline="0" dirty="0" smtClean="0"/>
              <a:t>We must overcome sin. What caused separation from God? – Isaiah 59.2 - What was Jesus’ Mission in coming to earth? – </a:t>
            </a:r>
            <a:r>
              <a:rPr lang="en-JM" u="sng" baseline="0" dirty="0" smtClean="0"/>
              <a:t>Matthew 1:21</a:t>
            </a:r>
            <a:r>
              <a:rPr lang="en-JM" baseline="0" dirty="0" smtClean="0"/>
              <a:t> </a:t>
            </a:r>
            <a:r>
              <a:rPr lang="en-JM" b="1" baseline="0" dirty="0" smtClean="0"/>
              <a:t>= Jesus BOUGHT us – </a:t>
            </a:r>
            <a:r>
              <a:rPr lang="en-JM" u="sng" baseline="0" dirty="0" smtClean="0"/>
              <a:t>Hebrews 9:12 </a:t>
            </a:r>
            <a:r>
              <a:rPr lang="en-JM" b="1" baseline="0" dirty="0" smtClean="0"/>
              <a:t>- Then went to PREPARE A PLACE for us –So then, He will come again to TAKE US HOME. </a:t>
            </a:r>
            <a:r>
              <a:rPr lang="en-JM" u="sng" baseline="0" dirty="0" smtClean="0"/>
              <a:t>John 14:1 – 3</a:t>
            </a:r>
            <a:r>
              <a:rPr lang="en-JM" b="1" baseline="0" dirty="0" smtClean="0"/>
              <a:t> / </a:t>
            </a:r>
            <a:r>
              <a:rPr lang="en-JM" u="sng" baseline="0" dirty="0" smtClean="0"/>
              <a:t>1 Thess. 4:16 – 18</a:t>
            </a:r>
            <a:r>
              <a:rPr lang="en-JM" b="1" baseline="0" dirty="0" smtClean="0"/>
              <a:t>.</a:t>
            </a: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AFFLICT YOUR SOULS:</a:t>
            </a:r>
            <a:r>
              <a:rPr lang="en-JM" dirty="0" smtClean="0"/>
              <a:t> (1.) To cause </a:t>
            </a:r>
            <a:r>
              <a:rPr lang="en-JM" b="1" dirty="0" smtClean="0"/>
              <a:t>pain</a:t>
            </a:r>
            <a:r>
              <a:rPr lang="en-JM" dirty="0" smtClean="0"/>
              <a:t>, </a:t>
            </a:r>
            <a:r>
              <a:rPr lang="en-JM" b="1" dirty="0" smtClean="0"/>
              <a:t>suffering</a:t>
            </a:r>
            <a:r>
              <a:rPr lang="en-JM" dirty="0" smtClean="0"/>
              <a:t> or </a:t>
            </a:r>
            <a:r>
              <a:rPr lang="en-JM" b="1" dirty="0" smtClean="0"/>
              <a:t>distress </a:t>
            </a:r>
            <a:r>
              <a:rPr lang="en-JM" b="0" dirty="0" smtClean="0"/>
              <a:t>(</a:t>
            </a:r>
            <a:r>
              <a:rPr lang="en-JM" dirty="0" smtClean="0"/>
              <a:t>Matthew 5:27 – 30) │ (2.) To make low or </a:t>
            </a:r>
            <a:r>
              <a:rPr lang="en-JM" b="1" dirty="0" smtClean="0"/>
              <a:t>humble</a:t>
            </a:r>
            <a:r>
              <a:rPr lang="en-JM" dirty="0" smtClean="0"/>
              <a:t>. Matthew 23:12  (3.) </a:t>
            </a:r>
            <a:r>
              <a:rPr kumimoji="0" lang="en-JM" sz="1200" b="1" i="1" u="none" strike="noStrike" kern="1200" cap="none" spc="0" normalizeH="0" baseline="0" noProof="0" dirty="0" smtClean="0">
                <a:ln>
                  <a:noFill/>
                </a:ln>
                <a:solidFill>
                  <a:prstClr val="black"/>
                </a:solidFill>
                <a:effectLst/>
                <a:uLnTx/>
                <a:uFillTx/>
                <a:latin typeface="+mn-lt"/>
                <a:ea typeface="+mn-ea"/>
                <a:cs typeface="+mn-cs"/>
              </a:rPr>
              <a:t>FAST</a:t>
            </a:r>
            <a:r>
              <a:rPr kumimoji="0" lang="en-JM"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Two </a:t>
            </a:r>
            <a:r>
              <a:rPr lang="en-JM" dirty="0">
                <a:solidFill>
                  <a:prstClr val="black"/>
                </a:solidFill>
              </a:rPr>
              <a:t>[</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2] meals per day = Your body is in a “perpetual state of fasting”; new brain cells are formed at about 18 hours of fasting… │Also, generally, smaller portions and no snacking between meals. </a:t>
            </a:r>
            <a:endParaRPr lang="en-JM" dirty="0" smtClean="0"/>
          </a:p>
          <a:p>
            <a:r>
              <a:rPr lang="en-JM" b="1" dirty="0" smtClean="0"/>
              <a:t>AN OFFERING MADE BY FIRE:</a:t>
            </a:r>
            <a:r>
              <a:rPr lang="en-JM" dirty="0" smtClean="0"/>
              <a:t> Revelation 3:18 Gold tried in the fire (1</a:t>
            </a:r>
            <a:r>
              <a:rPr lang="en-JM" baseline="30000" dirty="0" smtClean="0"/>
              <a:t>st</a:t>
            </a:r>
            <a:r>
              <a:rPr lang="en-JM" dirty="0" smtClean="0"/>
              <a:t> thing we are told to buy… ) / Romans 12:1, 2 / Galatians 2:20 /</a:t>
            </a:r>
            <a:r>
              <a:rPr lang="en-JM" baseline="0" dirty="0" smtClean="0"/>
              <a:t> </a:t>
            </a:r>
            <a:endParaRPr lang="en-JM" dirty="0" smtClean="0"/>
          </a:p>
          <a:p>
            <a:r>
              <a:rPr lang="en-JM" b="1" dirty="0" smtClean="0"/>
              <a:t>DO NO WORK:</a:t>
            </a:r>
            <a:r>
              <a:rPr lang="en-JM" dirty="0" smtClean="0"/>
              <a:t> Ephesians 5:7</a:t>
            </a:r>
            <a:r>
              <a:rPr lang="en-JM" baseline="0" dirty="0" smtClean="0"/>
              <a:t> – 12 (*From v 1) – “Unfruitful works of darkness” / Revelation 14:7 – “Fear God and give glory to Him…” / </a:t>
            </a:r>
            <a:r>
              <a:rPr lang="en-JM" b="1" baseline="0" dirty="0" smtClean="0"/>
              <a:t>Do no sin. </a:t>
            </a:r>
            <a:r>
              <a:rPr lang="en-JM" b="1" dirty="0" smtClean="0"/>
              <a:t>/ </a:t>
            </a:r>
            <a:r>
              <a:rPr lang="en-JM" dirty="0" smtClean="0"/>
              <a:t>Eph</a:t>
            </a:r>
            <a:r>
              <a:rPr lang="en-JM" dirty="0"/>
              <a:t>.</a:t>
            </a:r>
            <a:r>
              <a:rPr lang="en-JM" dirty="0" smtClean="0"/>
              <a:t> 5:</a:t>
            </a:r>
            <a:endParaRPr lang="en-JM" baseline="0" dirty="0" smtClean="0"/>
          </a:p>
          <a:p>
            <a:r>
              <a:rPr lang="en-JM" dirty="0"/>
              <a:t>25 Husbands, love your wives, even as Christ also loved the church, and gave himself for it</a:t>
            </a:r>
            <a:r>
              <a:rPr lang="en-JM" dirty="0" smtClean="0"/>
              <a:t>; 26 </a:t>
            </a:r>
            <a:r>
              <a:rPr lang="en-JM" dirty="0"/>
              <a:t>That he might sanctify and cleanse it with the washing of water by the word</a:t>
            </a:r>
            <a:r>
              <a:rPr lang="en-JM" dirty="0" smtClean="0"/>
              <a:t>, 27 </a:t>
            </a:r>
            <a:r>
              <a:rPr lang="en-JM" dirty="0"/>
              <a:t>That he might present it to himself a glorious church, not having spot, or wrinkle, or any such thing; but that it should be holy and without blemish.</a:t>
            </a:r>
            <a:endParaRPr lang="en-JM" baseline="0" dirty="0" smtClean="0"/>
          </a:p>
        </p:txBody>
      </p:sp>
      <p:sp>
        <p:nvSpPr>
          <p:cNvPr id="4" name="Slide Number Placeholder 3"/>
          <p:cNvSpPr>
            <a:spLocks noGrp="1"/>
          </p:cNvSpPr>
          <p:nvPr>
            <p:ph type="sldNum" sz="quarter" idx="10"/>
          </p:nvPr>
        </p:nvSpPr>
        <p:spPr/>
        <p:txBody>
          <a:bodyPr/>
          <a:lstStyle/>
          <a:p>
            <a:fld id="{5C28C651-A414-4B97-A9F2-1F814EE588F7}" type="slidenum">
              <a:rPr lang="en-JM" smtClean="0"/>
              <a:t>12</a:t>
            </a:fld>
            <a:endParaRPr lang="en-JM"/>
          </a:p>
        </p:txBody>
      </p:sp>
    </p:spTree>
    <p:extLst>
      <p:ext uri="{BB962C8B-B14F-4D97-AF65-F5344CB8AC3E}">
        <p14:creationId xmlns:p14="http://schemas.microsoft.com/office/powerpoint/2010/main" val="394593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3SM 84 – “</a:t>
            </a:r>
            <a:r>
              <a:rPr lang="en-US" sz="1200" b="0" i="0" kern="1200" dirty="0" smtClean="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smtClean="0"/>
          </a:p>
          <a:p>
            <a:r>
              <a:rPr lang="en-US" dirty="0" smtClean="0"/>
              <a:t>EV 362 – “</a:t>
            </a:r>
            <a:r>
              <a:rPr lang="en-US" sz="1200" b="0" i="0" kern="1200" dirty="0" smtClean="0">
                <a:solidFill>
                  <a:schemeClr val="tx1"/>
                </a:solidFill>
                <a:effectLst/>
                <a:latin typeface="+mn-lt"/>
                <a:ea typeface="+mn-ea"/>
                <a:cs typeface="+mn-cs"/>
              </a:rPr>
              <a:t>They remove the old landmarks, and fallacies and winds of doctrine blow them hither and thither.”</a:t>
            </a:r>
          </a:p>
          <a:p>
            <a:r>
              <a:rPr lang="en-JM" dirty="0" smtClean="0"/>
              <a:t>{CET 191.1, 2}</a:t>
            </a:r>
            <a:r>
              <a:rPr lang="en-JM" baseline="0" dirty="0" smtClean="0"/>
              <a:t> </a:t>
            </a:r>
            <a:r>
              <a:rPr lang="en-JM" dirty="0" smtClean="0"/>
              <a:t>What </a:t>
            </a:r>
            <a:r>
              <a:rPr lang="en-JM" dirty="0"/>
              <a:t>are you doing, brethren, in the great work of preparation? Those who are uniting with the world, are receiving the worldly mold, and preparing for the mark of the beast. Those who are distrustful of self, who are humbling themselves before God and purifying their souls by obeying the truth,--these are receiving the heavenly mold, and preparing for the seal of God in their foreheads. When the decree goes forth, and the stamp is impressed, their character will remain pure and spotless for eternity. </a:t>
            </a:r>
            <a:r>
              <a:rPr lang="en-JM" dirty="0" smtClean="0"/>
              <a:t>Now </a:t>
            </a:r>
            <a:r>
              <a:rPr lang="en-JM" dirty="0"/>
              <a:t>is the time to prepare. The seal of God will never be placed upon the forehead of an impure man or woman. It will never be placed upon the forehead of the ambitious, world-loving man or woman. It will never be placed upon the forehead of men or women of false tongues or deceitful hearts. All who receive the seal must be without spot before God,--candidates for heaven. Search the Scriptures for yourselves, that you may understand the fearful solemnity of the present hour. </a:t>
            </a:r>
            <a:r>
              <a:rPr lang="en-JM" dirty="0" smtClean="0"/>
              <a:t> </a:t>
            </a:r>
            <a:endParaRPr lang="en-US" dirty="0" smtClean="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2649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GET OUR SINS OFF OF US!! NEXT STEP = DO NOT SIN ANYMORE…IF WE DON’T STOP SINNING WHEN WILL THE SANCTUARY BE CLEANSED? // It will be cleansed with or without us participating!! </a:t>
            </a:r>
            <a:r>
              <a:rPr lang="en-US" b="1" baseline="0" dirty="0" smtClean="0"/>
              <a:t>(Sadly, that would mean our names are blotted out of Jesus’ Book of Life.)</a:t>
            </a:r>
            <a:r>
              <a:rPr lang="en-US" baseline="0" dirty="0" smtClean="0"/>
              <a:t> / (The corresponding work we </a:t>
            </a:r>
            <a:r>
              <a:rPr lang="en-US" b="1" u="sng" baseline="0" dirty="0" smtClean="0"/>
              <a:t>have to</a:t>
            </a:r>
            <a:r>
              <a:rPr lang="en-US" baseline="0" dirty="0" smtClean="0"/>
              <a:t> do!)  See Ephesians 5:25 – 27. </a:t>
            </a:r>
          </a:p>
          <a:p>
            <a:endParaRPr lang="en-US" baseline="0" dirty="0" smtClean="0"/>
          </a:p>
          <a:p>
            <a:r>
              <a:rPr lang="en-US" b="1" dirty="0" smtClean="0"/>
              <a:t>What about those who say we can’t overcome Sin? That we will be “sinning until Jesus comes”?</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1459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GET OUR SINS OFF OF US!! NEXT STEP = DO NOT SIN ANYMORE…IF WE DON’T STOP SINNING WHEN WILL THE SANCTUARY BE CLEANSED? // It will be cleansed with or without us participating!! / (The corresponding work we </a:t>
            </a:r>
            <a:r>
              <a:rPr lang="en-US" b="1" baseline="0" dirty="0" smtClean="0"/>
              <a:t>have to</a:t>
            </a:r>
            <a:r>
              <a:rPr lang="en-US" baseline="0" dirty="0" smtClean="0"/>
              <a:t> do!)  See Ephesians 5:25 – 27. </a:t>
            </a:r>
          </a:p>
          <a:p>
            <a:r>
              <a:rPr lang="en-US" b="1" dirty="0" smtClean="0"/>
              <a:t>What about those who say we can’t overcome Sin? That we will be “sinning until Jesus comes”?</a:t>
            </a:r>
          </a:p>
          <a:p>
            <a:endParaRPr lang="en-US" b="1" dirty="0" smtClean="0"/>
          </a:p>
          <a:p>
            <a:r>
              <a:rPr lang="en-JM" sz="1600" b="1" dirty="0" smtClean="0">
                <a:solidFill>
                  <a:srgbClr val="FF0000"/>
                </a:solidFill>
              </a:rPr>
              <a:t>**NOAH’S TIME c.f. NOW! </a:t>
            </a:r>
            <a:r>
              <a:rPr lang="en-JM" sz="1600" b="1" baseline="0" dirty="0" smtClean="0">
                <a:solidFill>
                  <a:srgbClr val="FF0000"/>
                </a:solidFill>
              </a:rPr>
              <a:t>IS THERE TALK OF A “RESET” NOW? NOAH’S FLOOD = </a:t>
            </a:r>
            <a:r>
              <a:rPr lang="en-JM" sz="1600" b="1" dirty="0" smtClean="0">
                <a:solidFill>
                  <a:srgbClr val="FF0000"/>
                </a:solidFill>
              </a:rPr>
              <a:t>The first</a:t>
            </a:r>
            <a:r>
              <a:rPr lang="en-JM" sz="1600" b="1" baseline="0" dirty="0" smtClean="0">
                <a:solidFill>
                  <a:srgbClr val="FF0000"/>
                </a:solidFill>
              </a:rPr>
              <a:t> GREAT RESET! (START – OVER!) – THE ULTIMATE RESET IS COMING! (JESUS COMES! END OF LIFE AS WE KNOW IT); etc. ARE CONDITIONS SIMILAR TO NOAH’S TIME? </a:t>
            </a:r>
          </a:p>
          <a:p>
            <a:r>
              <a:rPr lang="en-US" sz="1200" b="1" u="none"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*1 Thess. 4:17</a:t>
            </a:r>
          </a:p>
          <a:p>
            <a:endParaRPr lang="en-US" sz="1200" b="1" u="none" dirty="0" smtClean="0">
              <a:solidFill>
                <a:srgbClr val="FF0000"/>
              </a:solidFill>
              <a:effectLst>
                <a:outerShdw blurRad="38100" dist="38100" dir="2700000" algn="tl">
                  <a:srgbClr val="000000">
                    <a:alpha val="43137"/>
                  </a:srgbClr>
                </a:outerShdw>
              </a:effectLst>
              <a:ea typeface="Batang" panose="02030600000101010101" pitchFamily="18" charset="-127"/>
            </a:endParaRPr>
          </a:p>
          <a:p>
            <a:r>
              <a:rPr lang="en-JM" b="1" u="none" smtClean="0">
                <a:solidFill>
                  <a:srgbClr val="FF0000"/>
                </a:solidFill>
              </a:rPr>
              <a:t>Hebrews 12:27</a:t>
            </a:r>
            <a:r>
              <a:rPr lang="en-JM" b="1" u="none" dirty="0" smtClean="0">
                <a:solidFill>
                  <a:srgbClr val="FF0000"/>
                </a:solidFill>
              </a:rPr>
              <a:t>  And this word, Yet once more, </a:t>
            </a:r>
            <a:r>
              <a:rPr lang="en-JM" b="1" u="none" dirty="0" err="1" smtClean="0">
                <a:solidFill>
                  <a:srgbClr val="FF0000"/>
                </a:solidFill>
              </a:rPr>
              <a:t>signifieth</a:t>
            </a:r>
            <a:r>
              <a:rPr lang="en-JM" b="1" u="none" dirty="0" smtClean="0">
                <a:solidFill>
                  <a:srgbClr val="FF0000"/>
                </a:solidFill>
              </a:rPr>
              <a:t> the removing of those things that are shaken, as of things that are made, that those things which cannot be shaken may remain.</a:t>
            </a:r>
            <a:endParaRPr lang="en-US" b="1" u="none" dirty="0">
              <a:solidFill>
                <a:srgbClr val="FF0000"/>
              </a:solidFill>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2420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16</a:t>
            </a:fld>
            <a:endParaRPr lang="en-JM"/>
          </a:p>
        </p:txBody>
      </p:sp>
    </p:spTree>
    <p:extLst>
      <p:ext uri="{BB962C8B-B14F-4D97-AF65-F5344CB8AC3E}">
        <p14:creationId xmlns:p14="http://schemas.microsoft.com/office/powerpoint/2010/main" val="313029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1Co 10:12  Wherefore let him that thinketh he standeth take heed lest he fall. </a:t>
            </a:r>
          </a:p>
          <a:p>
            <a:r>
              <a:rPr lang="en-JM" dirty="0" smtClean="0"/>
              <a:t>1Co 10:13  There hath no temptation taken you but such as is common to man: but God is faithful, who will not suffer you to be tempted above that ye are able; but will with the temptation also make a way to escape, that ye may be able to bear it. </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18</a:t>
            </a:fld>
            <a:endParaRPr lang="en-JM"/>
          </a:p>
        </p:txBody>
      </p:sp>
    </p:spTree>
    <p:extLst>
      <p:ext uri="{BB962C8B-B14F-4D97-AF65-F5344CB8AC3E}">
        <p14:creationId xmlns:p14="http://schemas.microsoft.com/office/powerpoint/2010/main" val="1131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Mat 10:21  And the brother shall deliver up the brother to death, and the father the child: and the children shall rise up against their parents, and cause them to be put to death. </a:t>
            </a:r>
          </a:p>
          <a:p>
            <a:r>
              <a:rPr lang="en-JM" dirty="0" smtClean="0"/>
              <a:t>Mat 10:22  And ye shall be hated of all men for my name's sake: but he that </a:t>
            </a:r>
            <a:r>
              <a:rPr lang="en-JM" dirty="0" err="1" smtClean="0"/>
              <a:t>endureth</a:t>
            </a:r>
            <a:r>
              <a:rPr lang="en-JM" dirty="0" smtClean="0"/>
              <a:t> to the end shall be saved. </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19</a:t>
            </a:fld>
            <a:endParaRPr lang="en-JM"/>
          </a:p>
        </p:txBody>
      </p:sp>
    </p:spTree>
    <p:extLst>
      <p:ext uri="{BB962C8B-B14F-4D97-AF65-F5344CB8AC3E}">
        <p14:creationId xmlns:p14="http://schemas.microsoft.com/office/powerpoint/2010/main" val="186610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5C28C651-A414-4B97-A9F2-1F814EE588F7}" type="slidenum">
              <a:rPr lang="en-JM" smtClean="0"/>
              <a:t>20</a:t>
            </a:fld>
            <a:endParaRPr lang="en-JM"/>
          </a:p>
        </p:txBody>
      </p:sp>
    </p:spTree>
    <p:extLst>
      <p:ext uri="{BB962C8B-B14F-4D97-AF65-F5344CB8AC3E}">
        <p14:creationId xmlns:p14="http://schemas.microsoft.com/office/powerpoint/2010/main" val="2247593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 pages</a:t>
            </a:r>
            <a:r>
              <a:rPr lang="en-US" baseline="0" dirty="0" smtClean="0"/>
              <a:t> 1</a:t>
            </a:r>
            <a:r>
              <a:rPr lang="en-US" dirty="0" smtClean="0"/>
              <a:t>15, 116. Who is the source of the light? We are mere reflectors of the light. /</a:t>
            </a:r>
            <a:r>
              <a:rPr lang="en-US" baseline="0" dirty="0" smtClean="0"/>
              <a:t> John 4:6; Matthew 5:16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5373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BACKGROUND: Genesis</a:t>
            </a:r>
            <a:r>
              <a:rPr lang="en-JM" b="1" baseline="0" dirty="0" smtClean="0"/>
              <a:t> 3:15; </a:t>
            </a:r>
            <a:r>
              <a:rPr lang="en-JM" b="1" dirty="0" smtClean="0"/>
              <a:t>Leviticus 16 &amp; 23, Hebrews 8 &amp; 9, Daniel 7 &amp; Rev 13; Rev 7, 12, 14, 18; 22:12, 14.</a:t>
            </a:r>
            <a:endParaRPr lang="en-JM" b="1" dirty="0"/>
          </a:p>
        </p:txBody>
      </p:sp>
      <p:sp>
        <p:nvSpPr>
          <p:cNvPr id="4" name="Slide Number Placeholder 3"/>
          <p:cNvSpPr>
            <a:spLocks noGrp="1"/>
          </p:cNvSpPr>
          <p:nvPr>
            <p:ph type="sldNum" sz="quarter" idx="10"/>
          </p:nvPr>
        </p:nvSpPr>
        <p:spPr/>
        <p:txBody>
          <a:bodyPr/>
          <a:lstStyle/>
          <a:p>
            <a:fld id="{5C28C651-A414-4B97-A9F2-1F814EE588F7}" type="slidenum">
              <a:rPr lang="en-JM" smtClean="0"/>
              <a:t>2</a:t>
            </a:fld>
            <a:endParaRPr lang="en-JM"/>
          </a:p>
        </p:txBody>
      </p:sp>
    </p:spTree>
    <p:extLst>
      <p:ext uri="{BB962C8B-B14F-4D97-AF65-F5344CB8AC3E}">
        <p14:creationId xmlns:p14="http://schemas.microsoft.com/office/powerpoint/2010/main" val="1096132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Eph. 5:25 – 27; Isaiah 1:18; 1 John 1:9; Matthew 5:48, 1 Peter 1:16, Ephesians</a:t>
            </a:r>
            <a:r>
              <a:rPr lang="en-US" baseline="0" dirty="0" smtClean="0"/>
              <a:t> 4:30, </a:t>
            </a:r>
            <a:r>
              <a:rPr lang="en-US" dirty="0" smtClean="0"/>
              <a:t>etc. </a:t>
            </a:r>
          </a:p>
          <a:p>
            <a:r>
              <a:rPr lang="en-US" dirty="0" smtClean="0"/>
              <a:t>AAAMMMEEEENNN!!!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9315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23</a:t>
            </a:fld>
            <a:endParaRPr lang="en-JM"/>
          </a:p>
        </p:txBody>
      </p:sp>
    </p:spTree>
    <p:extLst>
      <p:ext uri="{BB962C8B-B14F-4D97-AF65-F5344CB8AC3E}">
        <p14:creationId xmlns:p14="http://schemas.microsoft.com/office/powerpoint/2010/main" val="270048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DID YOU LEARN ANY LESSON(S) FROM THE HAND SEWING NEEDLE DISCUSSION? WHAT DID YOU LEARN?</a:t>
            </a:r>
            <a:r>
              <a:rPr lang="en-JM" b="1" baseline="0" dirty="0" smtClean="0"/>
              <a:t> </a:t>
            </a:r>
            <a:r>
              <a:rPr lang="en-JM" b="1" dirty="0" smtClean="0"/>
              <a:t>DID</a:t>
            </a:r>
            <a:r>
              <a:rPr lang="en-JM" b="1" baseline="0" dirty="0" smtClean="0"/>
              <a:t> YOU RELATE ANY OF THE LESSON(S) TO WHAT WAS PRESENTED?</a:t>
            </a:r>
            <a:r>
              <a:rPr lang="en-JM" baseline="0" dirty="0" smtClean="0"/>
              <a:t> </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25</a:t>
            </a:fld>
            <a:endParaRPr lang="en-JM"/>
          </a:p>
        </p:txBody>
      </p:sp>
    </p:spTree>
    <p:extLst>
      <p:ext uri="{BB962C8B-B14F-4D97-AF65-F5344CB8AC3E}">
        <p14:creationId xmlns:p14="http://schemas.microsoft.com/office/powerpoint/2010/main" val="19674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Keep in mind – “door”.</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3</a:t>
            </a:fld>
            <a:endParaRPr lang="en-JM"/>
          </a:p>
        </p:txBody>
      </p:sp>
    </p:spTree>
    <p:extLst>
      <p:ext uri="{BB962C8B-B14F-4D97-AF65-F5344CB8AC3E}">
        <p14:creationId xmlns:p14="http://schemas.microsoft.com/office/powerpoint/2010/main" val="387559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 thief: Who is that?</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4</a:t>
            </a:fld>
            <a:endParaRPr lang="en-JM"/>
          </a:p>
        </p:txBody>
      </p:sp>
    </p:spTree>
    <p:extLst>
      <p:ext uri="{BB962C8B-B14F-4D97-AF65-F5344CB8AC3E}">
        <p14:creationId xmlns:p14="http://schemas.microsoft.com/office/powerpoint/2010/main" val="421043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*Refer:</a:t>
            </a:r>
            <a:r>
              <a:rPr lang="en-JM" baseline="0" dirty="0" smtClean="0"/>
              <a:t> </a:t>
            </a:r>
            <a:r>
              <a:rPr lang="en-JM" dirty="0" smtClean="0"/>
              <a:t>Isaiah 41:10</a:t>
            </a:r>
            <a:r>
              <a:rPr lang="en-JM" baseline="0" dirty="0" smtClean="0"/>
              <a:t> and 49:14 – 16. (Can also go to other: Psalm 17:8 and Zechariah 2:8 &amp; Deut. 32:10.</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5</a:t>
            </a:fld>
            <a:endParaRPr lang="en-JM"/>
          </a:p>
        </p:txBody>
      </p:sp>
    </p:spTree>
    <p:extLst>
      <p:ext uri="{BB962C8B-B14F-4D97-AF65-F5344CB8AC3E}">
        <p14:creationId xmlns:p14="http://schemas.microsoft.com/office/powerpoint/2010/main" val="242734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JM" b="1" dirty="0" smtClean="0"/>
              <a:t>Hebrews 10:10 – 12.</a:t>
            </a:r>
            <a:r>
              <a:rPr lang="en-JM" dirty="0" smtClean="0"/>
              <a:t> </a:t>
            </a:r>
            <a:r>
              <a:rPr lang="en-JM" sz="1200" b="1" i="0" u="none" strike="noStrike" kern="1200" baseline="0" dirty="0" smtClean="0">
                <a:solidFill>
                  <a:schemeClr val="tx1"/>
                </a:solidFill>
                <a:latin typeface="+mn-lt"/>
                <a:ea typeface="+mn-ea"/>
                <a:cs typeface="+mn-cs"/>
              </a:rPr>
              <a:t>10 </a:t>
            </a:r>
            <a:r>
              <a:rPr lang="en-JM" sz="1200" b="0" i="0" u="none" strike="noStrike" kern="1200" baseline="0" dirty="0" smtClean="0">
                <a:solidFill>
                  <a:schemeClr val="tx1"/>
                </a:solidFill>
                <a:latin typeface="+mn-lt"/>
                <a:ea typeface="+mn-ea"/>
                <a:cs typeface="+mn-cs"/>
              </a:rPr>
              <a:t> By the which will we are sanctified through the offering of the body of Jesus Christ once </a:t>
            </a:r>
            <a:r>
              <a:rPr lang="en-JM" sz="1200" b="0" i="1" u="none" strike="noStrike" kern="1200" baseline="0" dirty="0" smtClean="0">
                <a:solidFill>
                  <a:schemeClr val="tx1"/>
                </a:solidFill>
                <a:latin typeface="+mn-lt"/>
                <a:ea typeface="+mn-ea"/>
                <a:cs typeface="+mn-cs"/>
              </a:rPr>
              <a:t>for all.</a:t>
            </a:r>
            <a:r>
              <a:rPr lang="en-JM" sz="1200" b="0" i="0" u="none" strike="noStrike" kern="1200" baseline="0" dirty="0" smtClean="0">
                <a:solidFill>
                  <a:schemeClr val="tx1"/>
                </a:solidFill>
                <a:latin typeface="+mn-lt"/>
                <a:ea typeface="+mn-ea"/>
                <a:cs typeface="+mn-cs"/>
              </a:rPr>
              <a:t>  </a:t>
            </a:r>
            <a:r>
              <a:rPr lang="en-JM" sz="1200" b="1" i="0" u="none" strike="noStrike" kern="1200" baseline="0" dirty="0" smtClean="0">
                <a:solidFill>
                  <a:schemeClr val="tx1"/>
                </a:solidFill>
                <a:latin typeface="+mn-lt"/>
                <a:ea typeface="+mn-ea"/>
                <a:cs typeface="+mn-cs"/>
              </a:rPr>
              <a:t>11</a:t>
            </a:r>
            <a:r>
              <a:rPr lang="en-JM" sz="1200" b="0" i="0" u="none" strike="noStrike" kern="1200" baseline="0" dirty="0" smtClean="0">
                <a:solidFill>
                  <a:schemeClr val="tx1"/>
                </a:solidFill>
                <a:latin typeface="+mn-lt"/>
                <a:ea typeface="+mn-ea"/>
                <a:cs typeface="+mn-cs"/>
              </a:rPr>
              <a:t>  And every priest standeth daily ministering and offering oftentimes the same sacrifices, which can never take away sins: </a:t>
            </a:r>
            <a:r>
              <a:rPr lang="en-JM" sz="1200" b="1" i="0" u="none" strike="noStrike" kern="1200" baseline="0" dirty="0" smtClean="0">
                <a:solidFill>
                  <a:schemeClr val="tx1"/>
                </a:solidFill>
                <a:latin typeface="+mn-lt"/>
                <a:ea typeface="+mn-ea"/>
                <a:cs typeface="+mn-cs"/>
              </a:rPr>
              <a:t>12</a:t>
            </a:r>
            <a:r>
              <a:rPr lang="en-JM" sz="1200" b="0" i="0" u="none" strike="noStrike" kern="1200" baseline="0" dirty="0" smtClean="0">
                <a:solidFill>
                  <a:schemeClr val="tx1"/>
                </a:solidFill>
                <a:latin typeface="+mn-lt"/>
                <a:ea typeface="+mn-ea"/>
                <a:cs typeface="+mn-cs"/>
              </a:rPr>
              <a:t>  But this man, after he had offered one sacrifice for sins for ever, sat down on the right hand of God; </a:t>
            </a:r>
            <a:endParaRPr lang="en-JM" dirty="0" smtClean="0"/>
          </a:p>
          <a:p>
            <a:r>
              <a:rPr lang="en-JM" b="1" u="sng" dirty="0" smtClean="0"/>
              <a:t>This work is as necessary as was His death on the cross! </a:t>
            </a:r>
            <a:r>
              <a:rPr lang="en-JM" dirty="0" smtClean="0"/>
              <a:t>/ Jesus, the Lamb of God! See </a:t>
            </a:r>
            <a:r>
              <a:rPr lang="en-JM" b="1" dirty="0" smtClean="0"/>
              <a:t>John 1:29, 36</a:t>
            </a:r>
            <a:r>
              <a:rPr lang="en-JM" b="0" dirty="0" smtClean="0"/>
              <a:t>:</a:t>
            </a:r>
            <a:r>
              <a:rPr lang="en-JM" b="0" baseline="0" dirty="0" smtClean="0"/>
              <a:t> │</a:t>
            </a:r>
            <a:r>
              <a:rPr lang="en-JM" b="1" dirty="0" smtClean="0"/>
              <a:t>29</a:t>
            </a:r>
            <a:r>
              <a:rPr lang="en-JM" dirty="0" smtClean="0"/>
              <a:t>  The next day John seeth Jesus coming unto him, and saith, Behold the Lamb of God, which taketh away the sin of the world. </a:t>
            </a:r>
            <a:r>
              <a:rPr lang="en-JM" b="1" dirty="0" smtClean="0"/>
              <a:t>36 </a:t>
            </a:r>
            <a:r>
              <a:rPr lang="en-JM" dirty="0" smtClean="0"/>
              <a:t> And looking upon Jesus as he walked, he saith, Behold the Lamb of God! </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6</a:t>
            </a:fld>
            <a:endParaRPr lang="en-JM"/>
          </a:p>
        </p:txBody>
      </p:sp>
    </p:spTree>
    <p:extLst>
      <p:ext uri="{BB962C8B-B14F-4D97-AF65-F5344CB8AC3E}">
        <p14:creationId xmlns:p14="http://schemas.microsoft.com/office/powerpoint/2010/main" val="136449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STOPPED HERE: SABBATH, JANUARY 09 2021 AT CHEDWIN PARK STUDY GROUP CHURCH. [BROTHER SCHOOLER’S INVITE] PRAISE GOD!!! HE TRULY HELPED ME! HALLELUJAH!!!  POINT OF DISTINCTION ON </a:t>
            </a:r>
            <a:r>
              <a:rPr lang="en-JM" b="1" u="sng" dirty="0" smtClean="0"/>
              <a:t>“</a:t>
            </a:r>
            <a:r>
              <a:rPr lang="en-JM" sz="1200" b="1" u="sng" dirty="0" smtClean="0"/>
              <a:t>HOW</a:t>
            </a:r>
            <a:r>
              <a:rPr lang="en-JM" sz="1200" b="0" u="sng" dirty="0" smtClean="0"/>
              <a:t> DID JESUS PAY THE WAGES OF SIN FOR US?” </a:t>
            </a:r>
            <a:r>
              <a:rPr lang="en-JM" b="1" dirty="0" smtClean="0"/>
              <a:t>= A. Is</a:t>
            </a:r>
            <a:r>
              <a:rPr lang="en-JM" b="1" baseline="0" dirty="0" smtClean="0"/>
              <a:t> telling me about how a car functions and what it can do and where it can take me, etc. the same as you </a:t>
            </a:r>
            <a:r>
              <a:rPr lang="en-JM" b="1" u="sng" baseline="0" dirty="0" smtClean="0"/>
              <a:t>DRIVING</a:t>
            </a:r>
            <a:r>
              <a:rPr lang="en-JM" b="1" baseline="0" dirty="0" smtClean="0"/>
              <a:t> THE CAR? │B. If I say “I love you” is it the same as saying “I Agape’ you”? │C. If I say “it’s raining” is it the same as saying “it’s raining very heavily in Old </a:t>
            </a:r>
            <a:r>
              <a:rPr lang="en-JM" b="1" baseline="0" smtClean="0"/>
              <a:t>Harbour?” </a:t>
            </a: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dirty="0" smtClean="0"/>
              <a:t>**Essential: absolutely necessary; indispensable: / Nutrition example – “essential amino acids” = Those (9) your body do not make and that must be obtained from your food!</a:t>
            </a:r>
          </a:p>
        </p:txBody>
      </p:sp>
      <p:sp>
        <p:nvSpPr>
          <p:cNvPr id="4" name="Slide Number Placeholder 3"/>
          <p:cNvSpPr>
            <a:spLocks noGrp="1"/>
          </p:cNvSpPr>
          <p:nvPr>
            <p:ph type="sldNum" sz="quarter" idx="10"/>
          </p:nvPr>
        </p:nvSpPr>
        <p:spPr/>
        <p:txBody>
          <a:bodyPr/>
          <a:lstStyle/>
          <a:p>
            <a:fld id="{5C28C651-A414-4B97-A9F2-1F814EE588F7}" type="slidenum">
              <a:rPr lang="en-JM" smtClean="0"/>
              <a:t>7</a:t>
            </a:fld>
            <a:endParaRPr lang="en-JM"/>
          </a:p>
        </p:txBody>
      </p:sp>
    </p:spTree>
    <p:extLst>
      <p:ext uri="{BB962C8B-B14F-4D97-AF65-F5344CB8AC3E}">
        <p14:creationId xmlns:p14="http://schemas.microsoft.com/office/powerpoint/2010/main" val="36779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STOPPED HERE 2021 02 20 AT EDEN VALLEY.</a:t>
            </a:r>
            <a:r>
              <a:rPr lang="en-JM" dirty="0" smtClean="0"/>
              <a:t> (</a:t>
            </a:r>
            <a:r>
              <a:rPr lang="en-JM" u="sng" dirty="0" smtClean="0"/>
              <a:t>Broadest</a:t>
            </a:r>
            <a:r>
              <a:rPr lang="en-JM" u="sng" baseline="0" dirty="0" smtClean="0"/>
              <a:t> </a:t>
            </a:r>
            <a:r>
              <a:rPr lang="en-JM" u="sng" baseline="0" dirty="0" smtClean="0"/>
              <a:t>d</a:t>
            </a:r>
            <a:r>
              <a:rPr lang="en-JM" u="sng" dirty="0" smtClean="0"/>
              <a:t>emands of the broken law</a:t>
            </a:r>
            <a:r>
              <a:rPr lang="en-JM" dirty="0" smtClean="0"/>
              <a:t>) </a:t>
            </a:r>
            <a:r>
              <a:rPr lang="en-JM" b="1" baseline="0" dirty="0" smtClean="0"/>
              <a:t>GRACE! </a:t>
            </a:r>
            <a:r>
              <a:rPr lang="en-JM" dirty="0" smtClean="0"/>
              <a:t>See </a:t>
            </a:r>
            <a:r>
              <a:rPr lang="en-JM" b="1" dirty="0" smtClean="0"/>
              <a:t>Romans 5:19 – 21</a:t>
            </a:r>
            <a:r>
              <a:rPr lang="en-JM" dirty="0" smtClean="0"/>
              <a:t>. </a:t>
            </a:r>
            <a:r>
              <a:rPr lang="en-JM" sz="1200" b="1" i="0" u="none" strike="noStrike" kern="1200" baseline="0" dirty="0" smtClean="0">
                <a:solidFill>
                  <a:schemeClr val="tx1"/>
                </a:solidFill>
                <a:latin typeface="+mn-lt"/>
                <a:ea typeface="+mn-ea"/>
                <a:cs typeface="+mn-cs"/>
              </a:rPr>
              <a:t>19</a:t>
            </a:r>
            <a:r>
              <a:rPr lang="en-JM" sz="1200" b="0" i="0" u="none" strike="noStrike" kern="1200" baseline="0" dirty="0" smtClean="0">
                <a:solidFill>
                  <a:schemeClr val="tx1"/>
                </a:solidFill>
                <a:latin typeface="+mn-lt"/>
                <a:ea typeface="+mn-ea"/>
                <a:cs typeface="+mn-cs"/>
              </a:rPr>
              <a:t>  For as by one man's disobedience many were made sinners, so by the obedience of one shall many be made righteous. </a:t>
            </a:r>
            <a:r>
              <a:rPr lang="en-JM" b="1" baseline="0" dirty="0" smtClean="0"/>
              <a:t>20</a:t>
            </a:r>
            <a:r>
              <a:rPr lang="en-JM" b="0" baseline="0" dirty="0" smtClean="0"/>
              <a:t> Moreover the law entered, that the offence might abound. But where sin abounded, grace did much more abound:  </a:t>
            </a:r>
            <a:r>
              <a:rPr lang="en-JM" b="1" baseline="0" dirty="0" smtClean="0"/>
              <a:t>21</a:t>
            </a:r>
            <a:r>
              <a:rPr lang="en-JM" b="0" baseline="0" dirty="0" smtClean="0"/>
              <a:t>  That as sin hath reigned unto death, even so might grace reign through righteousness unto eternal life by Jesus Christ our Lord. </a:t>
            </a:r>
            <a:endParaRPr lang="en-JM" b="0" dirty="0" smtClean="0"/>
          </a:p>
          <a:p>
            <a:endParaRPr lang="en-JM" sz="1200" b="0" i="0" u="none" strike="noStrike" kern="1200" baseline="0" dirty="0" smtClean="0">
              <a:solidFill>
                <a:schemeClr val="tx1"/>
              </a:solidFill>
              <a:latin typeface="+mn-lt"/>
              <a:ea typeface="+mn-ea"/>
              <a:cs typeface="+mn-cs"/>
            </a:endParaRPr>
          </a:p>
          <a:p>
            <a:endParaRPr lang="en-JM" sz="1200" b="0" i="0" u="none" strike="noStrike" kern="1200" baseline="0" dirty="0" smtClean="0">
              <a:solidFill>
                <a:schemeClr val="tx1"/>
              </a:solidFill>
              <a:latin typeface="+mn-lt"/>
              <a:ea typeface="+mn-ea"/>
              <a:cs typeface="+mn-cs"/>
            </a:endParaRPr>
          </a:p>
          <a:p>
            <a:r>
              <a:rPr lang="en-JM" dirty="0" smtClean="0"/>
              <a:t>(</a:t>
            </a:r>
            <a:r>
              <a:rPr lang="en-JM" u="sng" dirty="0" smtClean="0"/>
              <a:t>Way to the Father’s throne) </a:t>
            </a:r>
            <a:r>
              <a:rPr lang="en-JM" sz="1200" b="1" i="1" dirty="0" smtClean="0">
                <a:solidFill>
                  <a:srgbClr val="FF0000"/>
                </a:solidFill>
              </a:rPr>
              <a:t>*Jesus is the WAY / the DOOR</a:t>
            </a:r>
            <a:r>
              <a:rPr lang="en-JM" sz="1200" b="1" i="0" dirty="0" smtClean="0">
                <a:solidFill>
                  <a:srgbClr val="FF0000"/>
                </a:solidFill>
              </a:rPr>
              <a:t>:</a:t>
            </a:r>
            <a:r>
              <a:rPr lang="en-JM" sz="1200" b="1" i="0" baseline="0" dirty="0" smtClean="0">
                <a:solidFill>
                  <a:srgbClr val="FF0000"/>
                </a:solidFill>
              </a:rPr>
              <a:t> John 10:7, 9. 7 </a:t>
            </a:r>
            <a:r>
              <a:rPr lang="en-JM" sz="1200" b="0" i="0" baseline="0" dirty="0" smtClean="0">
                <a:solidFill>
                  <a:srgbClr val="FF0000"/>
                </a:solidFill>
              </a:rPr>
              <a:t>Then said Jesus unto them again, Verily, verily, I say unto you, I am the door of the sheep. </a:t>
            </a:r>
            <a:r>
              <a:rPr lang="en-JM" sz="1200" b="1" i="0" u="none" strike="noStrike" kern="1200" baseline="0" dirty="0" smtClean="0">
                <a:solidFill>
                  <a:schemeClr val="tx1"/>
                </a:solidFill>
                <a:latin typeface="+mn-lt"/>
                <a:ea typeface="+mn-ea"/>
                <a:cs typeface="+mn-cs"/>
              </a:rPr>
              <a:t>9</a:t>
            </a:r>
            <a:r>
              <a:rPr lang="en-JM" sz="1200" b="0" i="0" u="none" strike="noStrike" kern="1200" baseline="0" dirty="0" smtClean="0">
                <a:solidFill>
                  <a:schemeClr val="tx1"/>
                </a:solidFill>
                <a:latin typeface="+mn-lt"/>
                <a:ea typeface="+mn-ea"/>
                <a:cs typeface="+mn-cs"/>
              </a:rPr>
              <a:t> I am the door: by me if any man enter in, he shall be saved, and shall go in and out, and find pasture. │</a:t>
            </a:r>
            <a:r>
              <a:rPr lang="en-JM" sz="1200" b="1" i="0" u="none" strike="noStrike" kern="1200" baseline="0" dirty="0" smtClean="0">
                <a:solidFill>
                  <a:schemeClr val="tx1"/>
                </a:solidFill>
                <a:latin typeface="+mn-lt"/>
                <a:ea typeface="+mn-ea"/>
                <a:cs typeface="+mn-cs"/>
              </a:rPr>
              <a:t>Revelation 3:21</a:t>
            </a:r>
            <a:r>
              <a:rPr lang="en-JM" sz="1200" b="0" i="0" u="none" strike="noStrike" kern="1200" baseline="0" dirty="0" smtClean="0">
                <a:solidFill>
                  <a:schemeClr val="tx1"/>
                </a:solidFill>
                <a:latin typeface="+mn-lt"/>
                <a:ea typeface="+mn-ea"/>
                <a:cs typeface="+mn-cs"/>
              </a:rPr>
              <a:t>:  To him that overcometh will I grant to sit with me in my throne, even as I also overcame, and am set down with my Father in his throne. WOW!! AWESOME GOD!!</a:t>
            </a:r>
            <a:endParaRPr lang="en-JM" b="0" dirty="0"/>
          </a:p>
        </p:txBody>
      </p:sp>
      <p:sp>
        <p:nvSpPr>
          <p:cNvPr id="4" name="Slide Number Placeholder 3"/>
          <p:cNvSpPr>
            <a:spLocks noGrp="1"/>
          </p:cNvSpPr>
          <p:nvPr>
            <p:ph type="sldNum" sz="quarter" idx="10"/>
          </p:nvPr>
        </p:nvSpPr>
        <p:spPr/>
        <p:txBody>
          <a:bodyPr/>
          <a:lstStyle/>
          <a:p>
            <a:fld id="{5C28C651-A414-4B97-A9F2-1F814EE588F7}" type="slidenum">
              <a:rPr lang="en-JM" smtClean="0"/>
              <a:t>8</a:t>
            </a:fld>
            <a:endParaRPr lang="en-JM"/>
          </a:p>
        </p:txBody>
      </p:sp>
    </p:spTree>
    <p:extLst>
      <p:ext uri="{BB962C8B-B14F-4D97-AF65-F5344CB8AC3E}">
        <p14:creationId xmlns:p14="http://schemas.microsoft.com/office/powerpoint/2010/main" val="415185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HOLY</a:t>
            </a:r>
            <a:r>
              <a:rPr lang="en-JM" b="1" baseline="0" dirty="0" smtClean="0"/>
              <a:t> CONVOCATION:</a:t>
            </a:r>
            <a:r>
              <a:rPr lang="en-JM" baseline="0" dirty="0" smtClean="0"/>
              <a:t> Matthew 5:48 / 1 Peter 1:16 &amp; Lev. 11:44, 45.  / </a:t>
            </a:r>
            <a:r>
              <a:rPr lang="en-JM" b="1" baseline="0" dirty="0" smtClean="0"/>
              <a:t>We must put away sin. </a:t>
            </a:r>
            <a:r>
              <a:rPr lang="en-JM" baseline="0" dirty="0" smtClean="0"/>
              <a:t>/ </a:t>
            </a:r>
            <a:r>
              <a:rPr lang="en-JM" b="0" baseline="0" dirty="0" smtClean="0"/>
              <a:t>We must overcome sin (Jesus’ White Raiment MUST replace our filthy rags!!. Ref. </a:t>
            </a:r>
            <a:r>
              <a:rPr lang="en-JM" b="1" baseline="0" dirty="0" smtClean="0"/>
              <a:t>Isaiah 64:6</a:t>
            </a:r>
            <a:r>
              <a:rPr lang="en-JM" b="0" baseline="0" dirty="0" smtClean="0"/>
              <a:t>.</a:t>
            </a:r>
            <a:endParaRPr lang="en-JM"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AFFLICT* YOUR SOULS:</a:t>
            </a:r>
            <a:r>
              <a:rPr lang="en-JM" dirty="0" smtClean="0"/>
              <a:t> 1. To cause </a:t>
            </a:r>
            <a:r>
              <a:rPr lang="en-JM" b="1" dirty="0" smtClean="0"/>
              <a:t>pain</a:t>
            </a:r>
            <a:r>
              <a:rPr lang="en-JM" dirty="0" smtClean="0"/>
              <a:t>, </a:t>
            </a:r>
            <a:r>
              <a:rPr lang="en-JM" b="1" dirty="0" smtClean="0"/>
              <a:t>suffering</a:t>
            </a:r>
            <a:r>
              <a:rPr lang="en-JM" dirty="0" smtClean="0"/>
              <a:t> or </a:t>
            </a:r>
            <a:r>
              <a:rPr lang="en-JM" b="1" dirty="0" smtClean="0"/>
              <a:t>distress </a:t>
            </a:r>
            <a:r>
              <a:rPr lang="en-JM" b="0" dirty="0" smtClean="0"/>
              <a:t>(</a:t>
            </a:r>
            <a:r>
              <a:rPr lang="en-JM" dirty="0" smtClean="0"/>
              <a:t>Matthew 5:27 – 30).</a:t>
            </a:r>
            <a:r>
              <a:rPr lang="en-JM" baseline="0" dirty="0" smtClean="0"/>
              <a:t> </a:t>
            </a:r>
            <a:r>
              <a:rPr lang="en-JM" b="1" baseline="0" dirty="0" smtClean="0"/>
              <a:t>To distress with mental or bodily pain</a:t>
            </a:r>
            <a:r>
              <a:rPr lang="en-JM" baseline="0" dirty="0" smtClean="0"/>
              <a:t>;</a:t>
            </a:r>
            <a:r>
              <a:rPr lang="en-JM" dirty="0" smtClean="0"/>
              <a:t>│ 2. To make low or </a:t>
            </a:r>
            <a:r>
              <a:rPr lang="en-JM" b="1" dirty="0" smtClean="0"/>
              <a:t>humble</a:t>
            </a:r>
            <a:r>
              <a:rPr lang="en-JM" dirty="0" smtClean="0"/>
              <a:t>. Matthew 23:12  3. </a:t>
            </a:r>
            <a:r>
              <a:rPr kumimoji="0" lang="en-JM" sz="1200" b="1" i="0" u="none" strike="noStrike" kern="1200" cap="none" spc="0" normalizeH="0" baseline="0" noProof="0" dirty="0" smtClean="0">
                <a:ln>
                  <a:noFill/>
                </a:ln>
                <a:solidFill>
                  <a:prstClr val="black"/>
                </a:solidFill>
                <a:effectLst/>
                <a:uLnTx/>
                <a:uFillTx/>
                <a:latin typeface="+mn-lt"/>
                <a:ea typeface="+mn-ea"/>
                <a:cs typeface="+mn-cs"/>
              </a:rPr>
              <a:t>Fast: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Two (2) meals per day = Your body is in a “</a:t>
            </a:r>
            <a:r>
              <a:rPr kumimoji="0" lang="en-JM" sz="1200" b="1" i="0" u="sng" strike="noStrike" kern="1200" cap="none" spc="0" normalizeH="0" baseline="0" noProof="0" dirty="0" smtClean="0">
                <a:ln>
                  <a:noFill/>
                </a:ln>
                <a:solidFill>
                  <a:prstClr val="black"/>
                </a:solidFill>
                <a:effectLst/>
                <a:uLnTx/>
                <a:uFillTx/>
                <a:latin typeface="+mn-lt"/>
                <a:ea typeface="+mn-ea"/>
                <a:cs typeface="+mn-cs"/>
              </a:rPr>
              <a:t>perpetual state of fasting</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new brain cells are formed at about 16 - 18 hours of fasting… FRONTAL LOBE STRENGTHENED, etc. │</a:t>
            </a:r>
            <a:r>
              <a:rPr kumimoji="0" lang="en-JM" sz="1200" b="1" i="1" u="none" strike="noStrike" kern="1200" cap="none" spc="0" normalizeH="0" baseline="0" noProof="0" dirty="0" smtClean="0">
                <a:ln>
                  <a:noFill/>
                </a:ln>
                <a:solidFill>
                  <a:prstClr val="black"/>
                </a:solidFill>
                <a:effectLst/>
                <a:uLnTx/>
                <a:uFillTx/>
                <a:latin typeface="+mn-lt"/>
                <a:ea typeface="+mn-ea"/>
                <a:cs typeface="+mn-cs"/>
              </a:rPr>
              <a:t>Also, generally, smaller portions and no snacking between meals</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a:t>
            </a:r>
            <a:endParaRPr lang="en-JM" dirty="0" smtClean="0"/>
          </a:p>
          <a:p>
            <a:r>
              <a:rPr lang="en-JM" b="1" dirty="0" smtClean="0"/>
              <a:t>AN OFFERING MADE BY FIRE:</a:t>
            </a:r>
            <a:r>
              <a:rPr lang="en-JM" dirty="0" smtClean="0"/>
              <a:t> Revelation 3:18 </a:t>
            </a:r>
            <a:r>
              <a:rPr lang="en-JM" b="1" dirty="0" smtClean="0"/>
              <a:t>Gold tried in the fire </a:t>
            </a:r>
            <a:r>
              <a:rPr lang="en-JM" dirty="0" smtClean="0"/>
              <a:t>(1</a:t>
            </a:r>
            <a:r>
              <a:rPr lang="en-JM" baseline="30000" dirty="0" smtClean="0"/>
              <a:t>st</a:t>
            </a:r>
            <a:r>
              <a:rPr lang="en-JM" dirty="0" smtClean="0"/>
              <a:t> thing we are told to buy… ) / Romans 12:1, 2 / Galatians 2:20 /</a:t>
            </a:r>
            <a:r>
              <a:rPr lang="en-JM" baseline="0" dirty="0" smtClean="0"/>
              <a:t> </a:t>
            </a:r>
            <a:endParaRPr lang="en-JM" dirty="0" smtClean="0"/>
          </a:p>
          <a:p>
            <a:r>
              <a:rPr lang="en-JM" b="1" dirty="0" smtClean="0"/>
              <a:t>DO NO WORK:</a:t>
            </a:r>
            <a:r>
              <a:rPr lang="en-JM" dirty="0" smtClean="0"/>
              <a:t> Ephesians 5:7</a:t>
            </a:r>
            <a:r>
              <a:rPr lang="en-JM" baseline="0" dirty="0" smtClean="0"/>
              <a:t> – 12 – “Unfruitful works of darkness” / Revelation 14:7 – “Fear God and give glory to Him…” / </a:t>
            </a:r>
            <a:r>
              <a:rPr lang="en-JM" b="1" baseline="0" dirty="0" smtClean="0"/>
              <a:t>Do no sin. </a:t>
            </a:r>
            <a:r>
              <a:rPr lang="en-JM" b="0" u="sng" baseline="0" dirty="0" smtClean="0"/>
              <a:t>NOTE</a:t>
            </a:r>
            <a:r>
              <a:rPr lang="en-JM" b="0" u="none" baseline="0" dirty="0" smtClean="0"/>
              <a:t>: </a:t>
            </a:r>
            <a:r>
              <a:rPr lang="en-JM" b="1" u="sng" baseline="0" dirty="0" smtClean="0"/>
              <a:t>Afflict here is not penance </a:t>
            </a:r>
            <a:r>
              <a:rPr lang="en-JM" b="0" u="none" baseline="0" dirty="0" smtClean="0"/>
              <a:t>or flagellation or other such or pagan worship rituals that are designed to cause physical pain in an effort to appease god or obtain a favour, etc. (Refer to 1 Kings 18:25 – 28) – but the truth of self examination, putting away anything that would prevent you from getting through the Day of Atonement / Day of Judgment successfully – Refer to </a:t>
            </a:r>
            <a:r>
              <a:rPr lang="en-JM" b="1" u="sng" baseline="0" dirty="0" smtClean="0"/>
              <a:t>Matthew 5:29, 30</a:t>
            </a:r>
            <a:r>
              <a:rPr lang="en-JM" b="1" u="none" baseline="0" dirty="0" smtClean="0"/>
              <a:t>; etc</a:t>
            </a:r>
            <a:r>
              <a:rPr lang="en-JM" b="0" u="none" baseline="0" dirty="0" smtClean="0"/>
              <a:t>.</a:t>
            </a:r>
          </a:p>
        </p:txBody>
      </p:sp>
      <p:sp>
        <p:nvSpPr>
          <p:cNvPr id="4" name="Slide Number Placeholder 3"/>
          <p:cNvSpPr>
            <a:spLocks noGrp="1"/>
          </p:cNvSpPr>
          <p:nvPr>
            <p:ph type="sldNum" sz="quarter" idx="10"/>
          </p:nvPr>
        </p:nvSpPr>
        <p:spPr/>
        <p:txBody>
          <a:bodyPr/>
          <a:lstStyle/>
          <a:p>
            <a:fld id="{5C28C651-A414-4B97-A9F2-1F814EE588F7}" type="slidenum">
              <a:rPr lang="en-JM" smtClean="0"/>
              <a:t>10</a:t>
            </a:fld>
            <a:endParaRPr lang="en-JM"/>
          </a:p>
        </p:txBody>
      </p:sp>
    </p:spTree>
    <p:extLst>
      <p:ext uri="{BB962C8B-B14F-4D97-AF65-F5344CB8AC3E}">
        <p14:creationId xmlns:p14="http://schemas.microsoft.com/office/powerpoint/2010/main" val="307955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JM"/>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20/2/2021</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06653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20/2/2021</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63090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JM"/>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20/2/2021</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88379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412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727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210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3217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2/20/2021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4978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2/20/2021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58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2/20/2021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1874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96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20/2/2021</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41934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0435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1643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692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275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7570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35044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0195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55428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6125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7930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JM"/>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87FA-6F3A-44E7-A1B8-218A11865A0F}" type="datetimeFigureOut">
              <a:rPr lang="en-JM" smtClean="0"/>
              <a:t>20/2/2021</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47162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1816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7122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830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2/20/2021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2733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2/20/2021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65977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2/20/2021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8029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4658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69215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1863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183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Date Placeholder 4"/>
          <p:cNvSpPr>
            <a:spLocks noGrp="1"/>
          </p:cNvSpPr>
          <p:nvPr>
            <p:ph type="dt" sz="half" idx="10"/>
          </p:nvPr>
        </p:nvSpPr>
        <p:spPr/>
        <p:txBody>
          <a:bodyPr/>
          <a:lstStyle/>
          <a:p>
            <a:fld id="{769287FA-6F3A-44E7-A1B8-218A11865A0F}" type="datetimeFigureOut">
              <a:rPr lang="en-JM" smtClean="0"/>
              <a:t>20/2/2021</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4205247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05743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0529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999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6282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8698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0729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685744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5924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2863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346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JM"/>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6"/>
          <p:cNvSpPr>
            <a:spLocks noGrp="1"/>
          </p:cNvSpPr>
          <p:nvPr>
            <p:ph type="dt" sz="half" idx="10"/>
          </p:nvPr>
        </p:nvSpPr>
        <p:spPr/>
        <p:txBody>
          <a:bodyPr/>
          <a:lstStyle/>
          <a:p>
            <a:fld id="{769287FA-6F3A-44E7-A1B8-218A11865A0F}" type="datetimeFigureOut">
              <a:rPr lang="en-JM" smtClean="0"/>
              <a:t>20/2/2021</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779561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2/20/2021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5558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2/20/2021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8480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2/20/2021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435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291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931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7326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776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032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8847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957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p:txBody>
          <a:bodyPr/>
          <a:lstStyle/>
          <a:p>
            <a:fld id="{769287FA-6F3A-44E7-A1B8-218A11865A0F}" type="datetimeFigureOut">
              <a:rPr lang="en-JM" smtClean="0"/>
              <a:t>20/2/2021</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3296833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62881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8191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4298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775959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7700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02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96644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2/20/2021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13595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2/20/2021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4921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2/20/2021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00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287FA-6F3A-44E7-A1B8-218A11865A0F}" type="datetimeFigureOut">
              <a:rPr lang="en-JM" smtClean="0"/>
              <a:t>20/2/2021</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967670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7785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66010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2/20/2021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542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9026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7625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77985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3180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3395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286821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780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87FA-6F3A-44E7-A1B8-218A11865A0F}" type="datetimeFigureOut">
              <a:rPr lang="en-JM" smtClean="0"/>
              <a:t>20/2/2021</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98137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87FA-6F3A-44E7-A1B8-218A11865A0F}" type="datetimeFigureOut">
              <a:rPr lang="en-JM" smtClean="0"/>
              <a:t>20/2/2021</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03078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287FA-6F3A-44E7-A1B8-218A11865A0F}" type="datetimeFigureOut">
              <a:rPr lang="en-JM" smtClean="0"/>
              <a:t>20/2/2021</a:t>
            </a:fld>
            <a:endParaRPr lang="en-JM"/>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D0FF-60E5-4841-964C-CA1614270C1B}" type="slidenum">
              <a:rPr lang="en-JM" smtClean="0"/>
              <a:t>‹#›</a:t>
            </a:fld>
            <a:endParaRPr lang="en-JM"/>
          </a:p>
        </p:txBody>
      </p:sp>
    </p:spTree>
    <p:extLst>
      <p:ext uri="{BB962C8B-B14F-4D97-AF65-F5344CB8AC3E}">
        <p14:creationId xmlns:p14="http://schemas.microsoft.com/office/powerpoint/2010/main" val="2597228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06374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6555809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9249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2/20/2021</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825650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157162"/>
            <a:ext cx="2986088" cy="62990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0" y="1333499"/>
            <a:ext cx="3015337" cy="3309939"/>
          </a:xfrm>
          <a:prstGeom prst="rect">
            <a:avLst/>
          </a:prstGeom>
        </p:spPr>
      </p:pic>
    </p:spTree>
    <p:extLst>
      <p:ext uri="{BB962C8B-B14F-4D97-AF65-F5344CB8AC3E}">
        <p14:creationId xmlns:p14="http://schemas.microsoft.com/office/powerpoint/2010/main" val="3811466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8" y="368710"/>
            <a:ext cx="11730037" cy="6217828"/>
          </a:xfrm>
        </p:spPr>
        <p:txBody>
          <a:bodyPr>
            <a:noAutofit/>
          </a:bodyPr>
          <a:lstStyle/>
          <a:p>
            <a:r>
              <a:rPr lang="en-JM" sz="4400" b="1" u="sng" cap="none" baseline="30000" dirty="0" smtClean="0"/>
              <a:t>LEVITICUS 23:</a:t>
            </a:r>
            <a:r>
              <a:rPr lang="en-JM" sz="4400" u="sng" cap="none" baseline="30000" dirty="0" smtClean="0"/>
              <a:t/>
            </a:r>
            <a:br>
              <a:rPr lang="en-JM" sz="4400" u="sng" cap="none" baseline="30000" dirty="0" smtClean="0"/>
            </a:br>
            <a:r>
              <a:rPr lang="en-JM" cap="none" baseline="30000" dirty="0">
                <a:solidFill>
                  <a:prstClr val="white"/>
                </a:solidFill>
              </a:rPr>
              <a:t>27</a:t>
            </a:r>
            <a:r>
              <a:rPr lang="en-JM" cap="none" dirty="0">
                <a:solidFill>
                  <a:prstClr val="white"/>
                </a:solidFill>
              </a:rPr>
              <a:t>  Also on the tenth day of this seventh month there shall be a </a:t>
            </a:r>
            <a:r>
              <a:rPr lang="en-JM" b="1" u="sng" cap="none" dirty="0">
                <a:solidFill>
                  <a:prstClr val="white"/>
                </a:solidFill>
              </a:rPr>
              <a:t>day of atonement</a:t>
            </a:r>
            <a:r>
              <a:rPr lang="en-JM" cap="none" dirty="0">
                <a:solidFill>
                  <a:prstClr val="white"/>
                </a:solidFill>
              </a:rPr>
              <a:t>: it shall be </a:t>
            </a:r>
            <a:r>
              <a:rPr lang="en-JM" b="1" u="sng" cap="none" dirty="0">
                <a:solidFill>
                  <a:schemeClr val="bg2">
                    <a:lumMod val="20000"/>
                    <a:lumOff val="80000"/>
                  </a:schemeClr>
                </a:solidFill>
              </a:rPr>
              <a:t>an holy convocation</a:t>
            </a:r>
            <a:r>
              <a:rPr lang="en-JM" b="1" cap="none" dirty="0">
                <a:solidFill>
                  <a:schemeClr val="bg2">
                    <a:lumMod val="20000"/>
                    <a:lumOff val="80000"/>
                  </a:schemeClr>
                </a:solidFill>
              </a:rPr>
              <a:t> </a:t>
            </a:r>
            <a:r>
              <a:rPr lang="en-JM" cap="none" dirty="0">
                <a:solidFill>
                  <a:prstClr val="white"/>
                </a:solidFill>
              </a:rPr>
              <a:t>unto you; and ye shall </a:t>
            </a:r>
            <a:r>
              <a:rPr lang="en-JM" b="1" u="sng" cap="none" dirty="0">
                <a:solidFill>
                  <a:srgbClr val="FFFF00"/>
                </a:solidFill>
              </a:rPr>
              <a:t>afflict your souls</a:t>
            </a:r>
            <a:r>
              <a:rPr lang="en-JM" cap="none" dirty="0">
                <a:solidFill>
                  <a:prstClr val="white"/>
                </a:solidFill>
              </a:rPr>
              <a:t>, and </a:t>
            </a:r>
            <a:r>
              <a:rPr lang="en-JM" b="1" u="sng" cap="none" dirty="0">
                <a:solidFill>
                  <a:srgbClr val="FFC000"/>
                </a:solidFill>
              </a:rPr>
              <a:t>offer an offering made by fire </a:t>
            </a:r>
            <a:r>
              <a:rPr lang="en-JM" cap="none" dirty="0">
                <a:solidFill>
                  <a:prstClr val="white"/>
                </a:solidFill>
              </a:rPr>
              <a:t>unto the LORD. </a:t>
            </a:r>
            <a:r>
              <a:rPr lang="en-JM" u="sng" cap="none" baseline="30000" dirty="0"/>
              <a:t/>
            </a:r>
            <a:br>
              <a:rPr lang="en-JM" u="sng" cap="none" baseline="30000" dirty="0"/>
            </a:br>
            <a:r>
              <a:rPr lang="en-JM" cap="none" baseline="30000" dirty="0" smtClean="0"/>
              <a:t>28 </a:t>
            </a:r>
            <a:r>
              <a:rPr lang="en-JM" cap="none" dirty="0"/>
              <a:t>A</a:t>
            </a:r>
            <a:r>
              <a:rPr lang="en-JM" cap="none" dirty="0" smtClean="0"/>
              <a:t>nd ye shall </a:t>
            </a:r>
            <a:r>
              <a:rPr lang="en-JM" b="1" u="sng" cap="none" dirty="0" smtClean="0">
                <a:solidFill>
                  <a:srgbClr val="FFCCCC"/>
                </a:solidFill>
              </a:rPr>
              <a:t>do no work</a:t>
            </a:r>
            <a:r>
              <a:rPr lang="en-JM" b="1" cap="none" dirty="0" smtClean="0">
                <a:solidFill>
                  <a:srgbClr val="FFCCCC"/>
                </a:solidFill>
              </a:rPr>
              <a:t> </a:t>
            </a:r>
            <a:r>
              <a:rPr lang="en-JM" cap="none" dirty="0" smtClean="0"/>
              <a:t>in that same day: for it is a day of atonement, to </a:t>
            </a:r>
            <a:r>
              <a:rPr lang="en-JM" u="sng" cap="none" dirty="0" smtClean="0">
                <a:solidFill>
                  <a:srgbClr val="CCFFCC"/>
                </a:solidFill>
              </a:rPr>
              <a:t>make an atonement for you </a:t>
            </a:r>
            <a:r>
              <a:rPr lang="en-JM" u="sng" cap="none" dirty="0" smtClean="0"/>
              <a:t>before the </a:t>
            </a:r>
            <a:r>
              <a:rPr lang="en-JM" u="sng" cap="small" dirty="0" smtClean="0"/>
              <a:t>lord</a:t>
            </a:r>
            <a:r>
              <a:rPr lang="en-JM" cap="none" dirty="0" smtClean="0"/>
              <a:t> your God</a:t>
            </a:r>
            <a:r>
              <a:rPr lang="en-JM" cap="none" dirty="0"/>
              <a:t>. </a:t>
            </a:r>
            <a:r>
              <a:rPr lang="en-JM" cap="none" dirty="0" smtClean="0"/>
              <a:t/>
            </a:r>
            <a:br>
              <a:rPr lang="en-JM" cap="none" dirty="0" smtClean="0"/>
            </a:br>
            <a:r>
              <a:rPr lang="en-JM" cap="none" baseline="30000" dirty="0" smtClean="0"/>
              <a:t>29 </a:t>
            </a:r>
            <a:r>
              <a:rPr lang="en-JM" cap="none" dirty="0" smtClean="0"/>
              <a:t>For whatsoever soul it be that shall </a:t>
            </a:r>
            <a:r>
              <a:rPr lang="en-JM" u="sng" cap="none" dirty="0" smtClean="0"/>
              <a:t>not</a:t>
            </a:r>
            <a:r>
              <a:rPr lang="en-JM" cap="none" dirty="0" smtClean="0"/>
              <a:t> be </a:t>
            </a:r>
            <a:r>
              <a:rPr lang="en-JM" u="sng" cap="none" dirty="0" smtClean="0"/>
              <a:t>afflicted</a:t>
            </a:r>
            <a:r>
              <a:rPr lang="en-JM" cap="none" dirty="0" smtClean="0"/>
              <a:t> in that same day, he </a:t>
            </a:r>
            <a:r>
              <a:rPr lang="en-JM" i="1" u="sng" cap="none" dirty="0" smtClean="0"/>
              <a:t>shall be cut off from among his people</a:t>
            </a:r>
            <a:r>
              <a:rPr lang="en-JM" cap="none" dirty="0" smtClean="0"/>
              <a:t>.</a:t>
            </a:r>
            <a:br>
              <a:rPr lang="en-JM" cap="none" dirty="0" smtClean="0"/>
            </a:br>
            <a:endParaRPr lang="en-JM" cap="none"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264704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11</a:t>
            </a:fld>
            <a:endParaRPr lang="en-US">
              <a:solidFill>
                <a:prstClr val="white"/>
              </a:solidFill>
            </a:endParaRPr>
          </a:p>
        </p:txBody>
      </p:sp>
      <p:sp>
        <p:nvSpPr>
          <p:cNvPr id="3" name="Rectangle 2"/>
          <p:cNvSpPr/>
          <p:nvPr/>
        </p:nvSpPr>
        <p:spPr>
          <a:xfrm>
            <a:off x="3880008" y="1141838"/>
            <a:ext cx="4321277" cy="7023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u="sng" dirty="0" smtClean="0">
                <a:ln w="3175" cmpd="sng">
                  <a:noFill/>
                </a:ln>
                <a:solidFill>
                  <a:srgbClr val="FFFF00"/>
                </a:solidFill>
                <a:latin typeface="Calibri Light" panose="020F0302020204030204"/>
                <a:ea typeface="+mj-ea"/>
                <a:cs typeface="+mj-cs"/>
              </a:rPr>
              <a:t>Holy Convocation</a:t>
            </a:r>
            <a:endParaRPr lang="en-JM" dirty="0"/>
          </a:p>
        </p:txBody>
      </p:sp>
      <p:sp>
        <p:nvSpPr>
          <p:cNvPr id="5" name="Rounded Rectangle 4"/>
          <p:cNvSpPr/>
          <p:nvPr/>
        </p:nvSpPr>
        <p:spPr>
          <a:xfrm>
            <a:off x="4130138" y="2347808"/>
            <a:ext cx="3821015" cy="74667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u="sng" dirty="0" smtClean="0">
                <a:ln w="3175" cmpd="sng">
                  <a:noFill/>
                </a:ln>
                <a:solidFill>
                  <a:srgbClr val="FFFF00"/>
                </a:solidFill>
                <a:latin typeface="Calibri Light" panose="020F0302020204030204"/>
                <a:ea typeface="+mj-ea"/>
                <a:cs typeface="+mj-cs"/>
              </a:rPr>
              <a:t>Afflict</a:t>
            </a:r>
            <a:r>
              <a:rPr lang="en-JM" sz="4400" b="1" dirty="0" smtClean="0">
                <a:ln w="3175" cmpd="sng">
                  <a:noFill/>
                </a:ln>
                <a:solidFill>
                  <a:srgbClr val="FF0000"/>
                </a:solidFill>
                <a:latin typeface="Calibri Light" panose="020F0302020204030204"/>
                <a:ea typeface="+mj-ea"/>
                <a:cs typeface="+mj-cs"/>
              </a:rPr>
              <a:t>*</a:t>
            </a:r>
            <a:r>
              <a:rPr lang="en-JM" sz="3600" b="1" u="sng" dirty="0" smtClean="0">
                <a:ln w="3175" cmpd="sng">
                  <a:noFill/>
                </a:ln>
                <a:solidFill>
                  <a:srgbClr val="FFFF00"/>
                </a:solidFill>
                <a:latin typeface="Calibri Light" panose="020F0302020204030204"/>
                <a:ea typeface="+mj-ea"/>
                <a:cs typeface="+mj-cs"/>
              </a:rPr>
              <a:t> Your Souls</a:t>
            </a:r>
            <a:endParaRPr lang="en-JM" dirty="0"/>
          </a:p>
        </p:txBody>
      </p:sp>
      <p:sp>
        <p:nvSpPr>
          <p:cNvPr id="6" name="Flowchart: Alternate Process 5"/>
          <p:cNvSpPr/>
          <p:nvPr/>
        </p:nvSpPr>
        <p:spPr>
          <a:xfrm>
            <a:off x="3006436" y="3706805"/>
            <a:ext cx="6076599" cy="806201"/>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u="sng" dirty="0" smtClean="0">
                <a:ln w="3175" cmpd="sng">
                  <a:noFill/>
                </a:ln>
                <a:solidFill>
                  <a:srgbClr val="FFFF00"/>
                </a:solidFill>
                <a:latin typeface="Calibri Light" panose="020F0302020204030204"/>
                <a:ea typeface="+mj-ea"/>
                <a:cs typeface="+mj-cs"/>
              </a:rPr>
              <a:t>Offer An Offering Made By Fire</a:t>
            </a:r>
            <a:endParaRPr lang="en-JM" dirty="0"/>
          </a:p>
        </p:txBody>
      </p:sp>
      <p:sp>
        <p:nvSpPr>
          <p:cNvPr id="9" name="Rounded Rectangle 8"/>
          <p:cNvSpPr/>
          <p:nvPr/>
        </p:nvSpPr>
        <p:spPr>
          <a:xfrm>
            <a:off x="4871737" y="4920999"/>
            <a:ext cx="2637427" cy="7905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JM" sz="3600" b="1" u="sng" dirty="0" smtClean="0">
                <a:ln w="3175" cmpd="sng">
                  <a:noFill/>
                </a:ln>
                <a:solidFill>
                  <a:schemeClr val="tx1"/>
                </a:solidFill>
                <a:effectLst>
                  <a:outerShdw blurRad="38100" dist="38100" dir="2700000" algn="tl">
                    <a:srgbClr val="000000">
                      <a:alpha val="43137"/>
                    </a:srgbClr>
                  </a:outerShdw>
                </a:effectLst>
                <a:latin typeface="Calibri Light" panose="020F0302020204030204"/>
              </a:rPr>
              <a:t>Do No Work</a:t>
            </a:r>
            <a:r>
              <a:rPr lang="en-JM" sz="3600" b="1" dirty="0" smtClean="0">
                <a:ln w="3175" cmpd="sng">
                  <a:noFill/>
                </a:ln>
                <a:solidFill>
                  <a:schemeClr val="tx1"/>
                </a:solidFill>
                <a:effectLst>
                  <a:outerShdw blurRad="38100" dist="38100" dir="2700000" algn="tl">
                    <a:srgbClr val="000000">
                      <a:alpha val="43137"/>
                    </a:srgbClr>
                  </a:outerShdw>
                </a:effectLst>
                <a:latin typeface="Calibri Light" panose="020F0302020204030204"/>
              </a:rPr>
              <a:t> </a:t>
            </a:r>
            <a:endParaRPr lang="en-JM"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85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609600"/>
            <a:ext cx="11730037" cy="5438274"/>
          </a:xfrm>
        </p:spPr>
        <p:txBody>
          <a:bodyPr>
            <a:noAutofit/>
          </a:bodyPr>
          <a:lstStyle/>
          <a:p>
            <a:r>
              <a:rPr lang="en-JM" sz="4000" b="1" cap="none" baseline="30000" dirty="0" smtClean="0"/>
              <a:t>30 </a:t>
            </a:r>
            <a:r>
              <a:rPr lang="en-JM" sz="4000" b="1" cap="none" dirty="0"/>
              <a:t>A</a:t>
            </a:r>
            <a:r>
              <a:rPr lang="en-JM" sz="4000" b="1" cap="none" dirty="0" smtClean="0"/>
              <a:t>nd whatsoever soul it be that </a:t>
            </a:r>
            <a:r>
              <a:rPr lang="en-JM" sz="4000" b="1" u="sng" cap="none" dirty="0" smtClean="0">
                <a:solidFill>
                  <a:srgbClr val="FFC000"/>
                </a:solidFill>
              </a:rPr>
              <a:t>doeth any work</a:t>
            </a:r>
            <a:r>
              <a:rPr lang="en-JM" sz="4000" b="1" cap="none" dirty="0" smtClean="0"/>
              <a:t> in that same day, </a:t>
            </a:r>
            <a:r>
              <a:rPr lang="en-JM" sz="4000" b="1" u="sng" cap="none" dirty="0" smtClean="0"/>
              <a:t>the same soul will I destroy from among his people</a:t>
            </a:r>
            <a:r>
              <a:rPr lang="en-JM" sz="4000" b="1" cap="none" dirty="0" smtClean="0"/>
              <a:t>.</a:t>
            </a:r>
            <a:br>
              <a:rPr lang="en-JM" sz="4000" b="1" cap="none" dirty="0" smtClean="0"/>
            </a:br>
            <a:r>
              <a:rPr lang="en-JM" sz="4000" b="1" cap="none" baseline="30000" dirty="0" smtClean="0"/>
              <a:t>31 </a:t>
            </a:r>
            <a:r>
              <a:rPr lang="en-JM" sz="4000" b="1" cap="none" dirty="0"/>
              <a:t>Y</a:t>
            </a:r>
            <a:r>
              <a:rPr lang="en-JM" sz="4000" b="1" cap="none" dirty="0" smtClean="0"/>
              <a:t>e shall </a:t>
            </a:r>
            <a:r>
              <a:rPr lang="en-JM" sz="4000" b="1" u="sng" cap="none" dirty="0" smtClean="0">
                <a:solidFill>
                  <a:srgbClr val="FFFF00"/>
                </a:solidFill>
              </a:rPr>
              <a:t>do no manner of work</a:t>
            </a:r>
            <a:r>
              <a:rPr lang="en-JM" sz="4000" b="1" cap="none" dirty="0" smtClean="0"/>
              <a:t>: it shall be a statute for ever throughout your generations in all your dwellings.</a:t>
            </a:r>
            <a:br>
              <a:rPr lang="en-JM" sz="4000" b="1" cap="none" dirty="0" smtClean="0"/>
            </a:br>
            <a:r>
              <a:rPr lang="en-JM" sz="4000" b="1" cap="none" baseline="30000" dirty="0" smtClean="0"/>
              <a:t>32 </a:t>
            </a:r>
            <a:r>
              <a:rPr lang="en-JM" sz="4000" b="1" cap="none" dirty="0"/>
              <a:t>I</a:t>
            </a:r>
            <a:r>
              <a:rPr lang="en-JM" sz="4000" b="1" cap="none" dirty="0" smtClean="0"/>
              <a:t>t shall be unto you </a:t>
            </a:r>
            <a:r>
              <a:rPr lang="en-JM" sz="4400" b="1" i="1" cap="none" dirty="0" smtClean="0">
                <a:solidFill>
                  <a:srgbClr val="FFC000"/>
                </a:solidFill>
              </a:rPr>
              <a:t>a sabbath of rest</a:t>
            </a:r>
            <a:r>
              <a:rPr lang="en-JM" sz="4000" b="1" cap="none" dirty="0" smtClean="0"/>
              <a:t>, and ye shall </a:t>
            </a:r>
            <a:r>
              <a:rPr lang="en-JM" sz="4400" b="1" cap="none" dirty="0" smtClean="0">
                <a:solidFill>
                  <a:srgbClr val="FF0000"/>
                </a:solidFill>
              </a:rPr>
              <a:t>*</a:t>
            </a:r>
            <a:r>
              <a:rPr lang="en-JM" sz="4000" b="1" u="sng" cap="none" dirty="0" smtClean="0">
                <a:solidFill>
                  <a:srgbClr val="FFFF00"/>
                </a:solidFill>
              </a:rPr>
              <a:t>afflict your souls</a:t>
            </a:r>
            <a:r>
              <a:rPr lang="en-JM" sz="4000" b="1" cap="none" dirty="0" smtClean="0"/>
              <a:t>: in the ninth day of the month at even, from even unto even, shall ye celebrate your sabbath.</a:t>
            </a:r>
            <a:br>
              <a:rPr lang="en-JM" sz="4000" b="1" cap="none" dirty="0" smtClean="0"/>
            </a:br>
            <a:r>
              <a:rPr lang="en-JM" sz="4000" b="1" cap="none" dirty="0" smtClean="0">
                <a:solidFill>
                  <a:srgbClr val="FF0000"/>
                </a:solidFill>
              </a:rPr>
              <a:t>*</a:t>
            </a:r>
            <a:r>
              <a:rPr lang="en-JM" sz="2000" b="1" cap="none" dirty="0" smtClean="0">
                <a:solidFill>
                  <a:srgbClr val="FFFF00"/>
                </a:solidFill>
              </a:rPr>
              <a:t>This is the emphasis in the verses – Repeated more than others and lack of which results in being “cut off”!</a:t>
            </a:r>
            <a:endParaRPr lang="en-JM" sz="4000" b="1" cap="none" dirty="0">
              <a:solidFill>
                <a:srgbClr val="FFFF00"/>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77317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rgbClr val="660066"/>
          </a:solidFill>
          <a:effectLst>
            <a:glow rad="266700">
              <a:srgbClr val="00FFFF"/>
            </a:glow>
          </a:effectLst>
        </p:spPr>
        <p:txBody>
          <a:bodyPr>
            <a:normAutofit/>
          </a:bodyPr>
          <a:lstStyle/>
          <a:p>
            <a:pPr marL="0" indent="0">
              <a:buNone/>
            </a:pPr>
            <a:r>
              <a:rPr lang="en-US" sz="4400" b="1" dirty="0" smtClean="0">
                <a:solidFill>
                  <a:srgbClr val="FFFF00"/>
                </a:solidFill>
              </a:rPr>
              <a:t>Seriousness </a:t>
            </a:r>
            <a:r>
              <a:rPr lang="en-US" sz="4400" b="1" dirty="0">
                <a:solidFill>
                  <a:srgbClr val="FFFF00"/>
                </a:solidFill>
              </a:rPr>
              <a:t>of Sanctuary Truth</a:t>
            </a:r>
            <a:r>
              <a:rPr lang="en-US" sz="4400" dirty="0"/>
              <a:t>—While Christ is cleansing the sanctuary, the worshipers on earth should </a:t>
            </a:r>
            <a:r>
              <a:rPr lang="en-US" sz="4400" b="1" u="sng" dirty="0"/>
              <a:t>carefully review their life</a:t>
            </a:r>
            <a:r>
              <a:rPr lang="en-US" sz="4400" dirty="0"/>
              <a:t>, and compare their character with </a:t>
            </a:r>
            <a:r>
              <a:rPr lang="en-US" sz="4400" b="1" u="dbl" dirty="0">
                <a:uFill>
                  <a:solidFill>
                    <a:srgbClr val="FFFF00"/>
                  </a:solidFill>
                </a:uFill>
              </a:rPr>
              <a:t>the standard of righteousness</a:t>
            </a:r>
            <a:r>
              <a:rPr lang="en-US" sz="4400" dirty="0"/>
              <a:t>.—The Review and Herald, April 8, 1890. {</a:t>
            </a:r>
            <a:r>
              <a:rPr lang="en-US" sz="4400" dirty="0" smtClean="0"/>
              <a:t>Ev. </a:t>
            </a:r>
            <a:r>
              <a:rPr lang="en-US" sz="4400" dirty="0"/>
              <a:t>224.1</a:t>
            </a:r>
            <a:r>
              <a:rPr lang="en-US" sz="4400" dirty="0" smtClean="0"/>
              <a:t>}</a:t>
            </a:r>
            <a:endParaRPr lang="en-US" sz="4400"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250380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09" y="359912"/>
            <a:ext cx="5626516" cy="1123202"/>
          </a:xfrm>
          <a:solidFill>
            <a:srgbClr val="CC0000"/>
          </a:solidFill>
          <a:ln w="63500">
            <a:solidFill>
              <a:srgbClr val="66FFFF"/>
            </a:solidFill>
          </a:ln>
        </p:spPr>
        <p:txBody>
          <a:bodyPr>
            <a:normAutofit/>
          </a:bodyPr>
          <a:lstStyle/>
          <a:p>
            <a:pPr algn="ctr"/>
            <a:r>
              <a:rPr lang="en-US" sz="2800" b="1"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Christ is in the heavenly sanctuary!</a:t>
            </a:r>
            <a:endParaRPr lang="en-US" sz="28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4" name="Rounded Rectangle 3"/>
          <p:cNvSpPr/>
          <p:nvPr/>
        </p:nvSpPr>
        <p:spPr>
          <a:xfrm>
            <a:off x="331270" y="1929352"/>
            <a:ext cx="6577262" cy="4443663"/>
          </a:xfrm>
          <a:prstGeom prst="roundRect">
            <a:avLst/>
          </a:prstGeom>
          <a:solidFill>
            <a:srgbClr val="003300"/>
          </a:solidFill>
          <a:effectLst>
            <a:glow rad="317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prstClr val="white"/>
                </a:solidFill>
              </a:rPr>
              <a:t>Christ is in the </a:t>
            </a:r>
            <a:r>
              <a:rPr lang="en-US" sz="2500" u="sng" dirty="0">
                <a:solidFill>
                  <a:prstClr val="white"/>
                </a:solidFill>
              </a:rPr>
              <a:t>heavenly sanctuary</a:t>
            </a:r>
            <a:r>
              <a:rPr lang="en-US" sz="2500" dirty="0">
                <a:solidFill>
                  <a:prstClr val="white"/>
                </a:solidFill>
              </a:rPr>
              <a:t>, and he is there to make an </a:t>
            </a:r>
            <a:r>
              <a:rPr lang="en-US" sz="2500" b="1" u="sng" dirty="0">
                <a:solidFill>
                  <a:srgbClr val="FFFF00"/>
                </a:solidFill>
              </a:rPr>
              <a:t>atonement</a:t>
            </a:r>
            <a:r>
              <a:rPr lang="en-US" sz="2500" dirty="0">
                <a:solidFill>
                  <a:srgbClr val="FFFF00"/>
                </a:solidFill>
              </a:rPr>
              <a:t> </a:t>
            </a:r>
            <a:r>
              <a:rPr lang="en-US" sz="2500" dirty="0">
                <a:solidFill>
                  <a:prstClr val="white"/>
                </a:solidFill>
              </a:rPr>
              <a:t>for the people. He is there to present his wounded side and pierced hands to his Father. He is there </a:t>
            </a:r>
            <a:r>
              <a:rPr lang="en-US" sz="2500" u="sng" dirty="0">
                <a:solidFill>
                  <a:prstClr val="white"/>
                </a:solidFill>
              </a:rPr>
              <a:t>to plead for his Church that is upon the earth</a:t>
            </a:r>
            <a:r>
              <a:rPr lang="en-US" sz="2500" dirty="0">
                <a:solidFill>
                  <a:prstClr val="white"/>
                </a:solidFill>
              </a:rPr>
              <a:t>. He is </a:t>
            </a:r>
            <a:r>
              <a:rPr lang="en-US" sz="2500" u="sng" dirty="0">
                <a:solidFill>
                  <a:prstClr val="white"/>
                </a:solidFill>
              </a:rPr>
              <a:t>cleansing the sanctuary from the sins of the people</a:t>
            </a:r>
            <a:r>
              <a:rPr lang="en-US" sz="2500" dirty="0">
                <a:solidFill>
                  <a:prstClr val="white"/>
                </a:solidFill>
              </a:rPr>
              <a:t>. What is our work?—It is our work </a:t>
            </a:r>
            <a:r>
              <a:rPr lang="en-US" sz="2500" b="1" u="sng" dirty="0">
                <a:solidFill>
                  <a:prstClr val="white"/>
                </a:solidFill>
              </a:rPr>
              <a:t>to be in harmony with the work of Christ</a:t>
            </a:r>
            <a:r>
              <a:rPr lang="en-US" sz="2500" dirty="0">
                <a:solidFill>
                  <a:prstClr val="white"/>
                </a:solidFill>
              </a:rPr>
              <a:t>. By faith we are to work with him, to be in union with him. {RH January 28, 1890, par. 7</a:t>
            </a:r>
            <a:r>
              <a:rPr lang="en-US" sz="2500" dirty="0" smtClean="0">
                <a:solidFill>
                  <a:prstClr val="white"/>
                </a:solidFill>
              </a:rPr>
              <a:t>}</a:t>
            </a:r>
            <a:endParaRPr lang="en-US" sz="2500" dirty="0">
              <a:solidFill>
                <a:prstClr val="white"/>
              </a:solidFill>
            </a:endParaRPr>
          </a:p>
        </p:txBody>
      </p:sp>
      <p:pic>
        <p:nvPicPr>
          <p:cNvPr id="6" name="Picture 5"/>
          <p:cNvPicPr>
            <a:picLocks noChangeAspect="1"/>
          </p:cNvPicPr>
          <p:nvPr/>
        </p:nvPicPr>
        <p:blipFill>
          <a:blip r:embed="rId3"/>
          <a:stretch>
            <a:fillRect/>
          </a:stretch>
        </p:blipFill>
        <p:spPr>
          <a:xfrm>
            <a:off x="7240750" y="359912"/>
            <a:ext cx="4686300" cy="5991724"/>
          </a:xfrm>
          <a:prstGeom prst="rect">
            <a:avLst/>
          </a:prstGeom>
          <a:effectLst>
            <a:glow rad="635000">
              <a:schemeClr val="accent4">
                <a:satMod val="175000"/>
                <a:alpha val="40000"/>
              </a:schemeClr>
            </a:glow>
          </a:effectLst>
        </p:spPr>
      </p:pic>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5542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3764" y="180239"/>
            <a:ext cx="7012751" cy="1393754"/>
          </a:xfrm>
          <a:solidFill>
            <a:srgbClr val="CC0000"/>
          </a:solidFill>
          <a:ln w="63500">
            <a:solidFill>
              <a:srgbClr val="66FFFF"/>
            </a:solidFill>
          </a:ln>
        </p:spPr>
        <p:txBody>
          <a:bodyPr>
            <a:normAutofit fontScale="90000"/>
          </a:bodyPr>
          <a:lstStyle/>
          <a:p>
            <a:pPr algn="ctr"/>
            <a:r>
              <a:rPr lang="en-US" sz="24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PAUSE! </a:t>
            </a:r>
            <a:br>
              <a:rPr lang="en-US" sz="24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en-US" sz="2400" b="1" u="sng" dirty="0" smtClean="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HOW MANY WILL MAKE IT IN TO GOD’S KINGDOM / BE “</a:t>
            </a:r>
            <a:r>
              <a:rPr lang="en-US" sz="2400" b="1" u="sng"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r>
              <a:rPr lang="en-US" sz="2400" b="1" u="sng" dirty="0" smtClean="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ALIVE AND REMAIN”?</a:t>
            </a:r>
            <a:r>
              <a:rPr lang="en-US" sz="2400" b="1" u="sng"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en-US" sz="2400" b="1" u="sng"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en-US" sz="24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TYPES </a:t>
            </a:r>
            <a:r>
              <a:rPr lang="en-US" sz="2400" b="1" cap="none"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and</a:t>
            </a:r>
            <a:r>
              <a:rPr lang="en-US" sz="24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ANTITYPE</a:t>
            </a:r>
            <a:endParaRPr lang="en-US" sz="24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15</a:t>
            </a:fld>
            <a:endParaRPr lang="en-US">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44051875"/>
              </p:ext>
            </p:extLst>
          </p:nvPr>
        </p:nvGraphicFramePr>
        <p:xfrm>
          <a:off x="2056000" y="1748417"/>
          <a:ext cx="8127999" cy="3322320"/>
        </p:xfrm>
        <a:graphic>
          <a:graphicData uri="http://schemas.openxmlformats.org/drawingml/2006/table">
            <a:tbl>
              <a:tblPr firstRow="1" bandRow="1">
                <a:tableStyleId>{5C22544A-7EE6-4342-B048-85BDC9FD1C3A}</a:tableStyleId>
              </a:tblPr>
              <a:tblGrid>
                <a:gridCol w="2327314"/>
                <a:gridCol w="3309257"/>
                <a:gridCol w="2491428"/>
              </a:tblGrid>
              <a:tr h="544684">
                <a:tc>
                  <a:txBody>
                    <a:bodyPr/>
                    <a:lstStyle/>
                    <a:p>
                      <a:pPr algn="ctr"/>
                      <a:r>
                        <a:rPr lang="en-JM" dirty="0" smtClean="0"/>
                        <a:t>TYPE</a:t>
                      </a:r>
                      <a:endParaRPr lang="en-JM" dirty="0"/>
                    </a:p>
                  </a:txBody>
                  <a:tcPr/>
                </a:tc>
                <a:tc>
                  <a:txBody>
                    <a:bodyPr/>
                    <a:lstStyle/>
                    <a:p>
                      <a:pPr algn="ctr"/>
                      <a:r>
                        <a:rPr lang="en-JM" dirty="0" smtClean="0"/>
                        <a:t>Approximate %</a:t>
                      </a:r>
                    </a:p>
                    <a:p>
                      <a:pPr algn="ctr"/>
                      <a:r>
                        <a:rPr lang="en-JM" dirty="0" smtClean="0"/>
                        <a:t>of the TYPES</a:t>
                      </a:r>
                      <a:endParaRPr lang="en-JM" dirty="0"/>
                    </a:p>
                  </a:txBody>
                  <a:tcPr/>
                </a:tc>
                <a:tc>
                  <a:txBody>
                    <a:bodyPr/>
                    <a:lstStyle/>
                    <a:p>
                      <a:pPr algn="ctr"/>
                      <a:r>
                        <a:rPr lang="en-JM" dirty="0" smtClean="0"/>
                        <a:t>ANTITYPE</a:t>
                      </a:r>
                    </a:p>
                    <a:p>
                      <a:pPr algn="ctr"/>
                      <a:r>
                        <a:rPr lang="en-JM" b="0" dirty="0" smtClean="0"/>
                        <a:t>{Revelation 7:4 &amp; 14:3}</a:t>
                      </a:r>
                      <a:endParaRPr lang="en-JM" b="0" dirty="0"/>
                    </a:p>
                  </a:txBody>
                  <a:tcPr/>
                </a:tc>
              </a:tr>
              <a:tr h="315571">
                <a:tc>
                  <a:txBody>
                    <a:bodyPr/>
                    <a:lstStyle/>
                    <a:p>
                      <a:r>
                        <a:rPr lang="en-JM" b="1" dirty="0" smtClean="0"/>
                        <a:t>Gideon’s Army</a:t>
                      </a:r>
                      <a:endParaRPr lang="en-JM" b="1" dirty="0"/>
                    </a:p>
                  </a:txBody>
                  <a:tcPr/>
                </a:tc>
                <a:tc>
                  <a:txBody>
                    <a:bodyPr/>
                    <a:lstStyle/>
                    <a:p>
                      <a:r>
                        <a:rPr lang="en-JM" dirty="0" smtClean="0"/>
                        <a:t>32,000 ↓ 300 = </a:t>
                      </a:r>
                      <a:r>
                        <a:rPr lang="en-JM" b="1" dirty="0" smtClean="0"/>
                        <a:t>0.9375</a:t>
                      </a:r>
                      <a:endParaRPr lang="en-JM" b="1" dirty="0"/>
                    </a:p>
                  </a:txBody>
                  <a:tcPr/>
                </a:tc>
                <a:tc>
                  <a:txBody>
                    <a:bodyPr/>
                    <a:lstStyle/>
                    <a:p>
                      <a:pPr algn="ctr"/>
                      <a:r>
                        <a:rPr lang="en-JM" b="1" dirty="0" smtClean="0"/>
                        <a:t>144,000</a:t>
                      </a:r>
                      <a:endParaRPr lang="en-JM" b="1" dirty="0"/>
                    </a:p>
                  </a:txBody>
                  <a:tcPr/>
                </a:tc>
              </a:tr>
              <a:tr h="337185">
                <a:tc>
                  <a:txBody>
                    <a:bodyPr/>
                    <a:lstStyle/>
                    <a:p>
                      <a:r>
                        <a:rPr lang="en-JM" sz="2000" b="1" dirty="0" smtClean="0">
                          <a:solidFill>
                            <a:srgbClr val="FF0000"/>
                          </a:solidFill>
                        </a:rPr>
                        <a:t>**</a:t>
                      </a:r>
                      <a:r>
                        <a:rPr lang="en-JM" b="1" dirty="0" smtClean="0"/>
                        <a:t>Noah and Family </a:t>
                      </a:r>
                      <a:endParaRPr lang="en-JM" b="1" dirty="0"/>
                    </a:p>
                  </a:txBody>
                  <a:tcPr/>
                </a:tc>
                <a:tc>
                  <a:txBody>
                    <a:bodyPr/>
                    <a:lstStyle/>
                    <a:p>
                      <a:r>
                        <a:rPr lang="en-JM" dirty="0" smtClean="0"/>
                        <a:t>Approx. 7B. ↓ 8 = </a:t>
                      </a:r>
                      <a:r>
                        <a:rPr lang="en-JM" b="1" dirty="0" smtClean="0">
                          <a:solidFill>
                            <a:srgbClr val="FF0000"/>
                          </a:solidFill>
                        </a:rPr>
                        <a:t>???? </a:t>
                      </a:r>
                      <a:endParaRPr lang="en-JM" b="1" dirty="0">
                        <a:solidFill>
                          <a:srgbClr val="FF0000"/>
                        </a:solidFill>
                      </a:endParaRPr>
                    </a:p>
                  </a:txBody>
                  <a:tcPr/>
                </a:tc>
                <a:tc>
                  <a:txBody>
                    <a:bodyPr/>
                    <a:lstStyle/>
                    <a:p>
                      <a:pPr algn="ctr"/>
                      <a:r>
                        <a:rPr lang="en-JM" b="1" dirty="0" smtClean="0"/>
                        <a:t>144,000</a:t>
                      </a:r>
                      <a:endParaRPr lang="en-JM" b="1" dirty="0"/>
                    </a:p>
                  </a:txBody>
                  <a:tcPr/>
                </a:tc>
              </a:tr>
              <a:tr h="544684">
                <a:tc>
                  <a:txBody>
                    <a:bodyPr/>
                    <a:lstStyle/>
                    <a:p>
                      <a:r>
                        <a:rPr lang="en-JM" b="1" dirty="0" smtClean="0"/>
                        <a:t>Earthly Canaan – Caleb and Joshua</a:t>
                      </a:r>
                      <a:endParaRPr lang="en-JM" b="1" dirty="0"/>
                    </a:p>
                  </a:txBody>
                  <a:tcPr/>
                </a:tc>
                <a:tc>
                  <a:txBody>
                    <a:bodyPr/>
                    <a:lstStyle/>
                    <a:p>
                      <a:r>
                        <a:rPr lang="en-JM" dirty="0" smtClean="0"/>
                        <a:t>Approx. 1.2M</a:t>
                      </a:r>
                      <a:r>
                        <a:rPr lang="en-JM" baseline="0" dirty="0" smtClean="0"/>
                        <a:t> </a:t>
                      </a:r>
                      <a:r>
                        <a:rPr lang="en-JM" dirty="0" smtClean="0"/>
                        <a:t>↓ 2 = </a:t>
                      </a:r>
                      <a:r>
                        <a:rPr lang="en-JM" b="1" dirty="0" smtClean="0">
                          <a:solidFill>
                            <a:schemeClr val="bg1"/>
                          </a:solidFill>
                        </a:rPr>
                        <a:t>0.000166</a:t>
                      </a:r>
                      <a:endParaRPr lang="en-JM" dirty="0">
                        <a:solidFill>
                          <a:schemeClr val="bg1"/>
                        </a:solidFill>
                      </a:endParaRPr>
                    </a:p>
                  </a:txBody>
                  <a:tcPr/>
                </a:tc>
                <a:tc>
                  <a:txBody>
                    <a:bodyPr/>
                    <a:lstStyle/>
                    <a:p>
                      <a:pPr algn="ctr"/>
                      <a:r>
                        <a:rPr lang="en-JM" b="1" dirty="0" smtClean="0"/>
                        <a:t>144,000</a:t>
                      </a:r>
                      <a:endParaRPr lang="en-JM" b="1" dirty="0"/>
                    </a:p>
                  </a:txBody>
                  <a:tcPr/>
                </a:tc>
              </a:tr>
              <a:tr h="778120">
                <a:tc>
                  <a:txBody>
                    <a:bodyPr/>
                    <a:lstStyle/>
                    <a:p>
                      <a:r>
                        <a:rPr lang="en-JM" b="1" dirty="0" smtClean="0"/>
                        <a:t>Current SDA Membership c.f. 144,000</a:t>
                      </a:r>
                      <a:endParaRPr lang="en-JM" b="1" dirty="0"/>
                    </a:p>
                  </a:txBody>
                  <a:tcPr/>
                </a:tc>
                <a:tc>
                  <a:txBody>
                    <a:bodyPr/>
                    <a:lstStyle/>
                    <a:p>
                      <a:r>
                        <a:rPr lang="en-JM" dirty="0" smtClean="0"/>
                        <a:t>Approx. 20.5M ↓ 144K =</a:t>
                      </a:r>
                      <a:r>
                        <a:rPr lang="en-JM" baseline="0" dirty="0" smtClean="0"/>
                        <a:t> </a:t>
                      </a:r>
                      <a:r>
                        <a:rPr lang="en-JM" b="1" baseline="0" dirty="0" smtClean="0"/>
                        <a:t>0.7024</a:t>
                      </a:r>
                      <a:endParaRPr lang="en-JM" b="1" dirty="0"/>
                    </a:p>
                  </a:txBody>
                  <a:tcPr/>
                </a:tc>
                <a:tc>
                  <a:txBody>
                    <a:bodyPr/>
                    <a:lstStyle/>
                    <a:p>
                      <a:pPr algn="ctr"/>
                      <a:r>
                        <a:rPr lang="en-JM" b="1" smtClean="0"/>
                        <a:t>144,000</a:t>
                      </a:r>
                      <a:endParaRPr lang="en-JM" b="1" dirty="0"/>
                    </a:p>
                  </a:txBody>
                  <a:tcPr/>
                </a:tc>
              </a:tr>
              <a:tr h="315571">
                <a:tc gridSpan="3">
                  <a:txBody>
                    <a:bodyPr/>
                    <a:lstStyle/>
                    <a:p>
                      <a:pPr algn="ctr"/>
                      <a:r>
                        <a:rPr lang="en-JM" b="1" dirty="0" smtClean="0">
                          <a:solidFill>
                            <a:srgbClr val="FF0000"/>
                          </a:solidFill>
                        </a:rPr>
                        <a:t>???? </a:t>
                      </a:r>
                      <a:r>
                        <a:rPr lang="en-JM" b="1" dirty="0" smtClean="0"/>
                        <a:t>Using “of 500” or, multiplying by 500</a:t>
                      </a:r>
                      <a:r>
                        <a:rPr lang="en-JM" b="1" baseline="0" dirty="0" smtClean="0"/>
                        <a:t> </a:t>
                      </a:r>
                      <a:r>
                        <a:rPr lang="en-JM" b="1" dirty="0" smtClean="0"/>
                        <a:t>instead of 100 = 0.0000005714 </a:t>
                      </a:r>
                      <a:endParaRPr lang="en-JM" b="1" dirty="0"/>
                    </a:p>
                  </a:txBody>
                  <a:tcPr/>
                </a:tc>
                <a:tc hMerge="1">
                  <a:txBody>
                    <a:bodyPr/>
                    <a:lstStyle/>
                    <a:p>
                      <a:endParaRPr lang="en-JM" dirty="0"/>
                    </a:p>
                  </a:txBody>
                  <a:tcPr/>
                </a:tc>
                <a:tc hMerge="1">
                  <a:txBody>
                    <a:bodyPr/>
                    <a:lstStyle/>
                    <a:p>
                      <a:pPr algn="ctr"/>
                      <a:endParaRPr lang="en-JM" b="1" dirty="0"/>
                    </a:p>
                  </a:txBody>
                  <a:tcPr/>
                </a:tc>
              </a:tr>
            </a:tbl>
          </a:graphicData>
        </a:graphic>
      </p:graphicFrame>
      <p:sp>
        <p:nvSpPr>
          <p:cNvPr id="9" name="Round Diagonal Corner Rectangle 8"/>
          <p:cNvSpPr/>
          <p:nvPr/>
        </p:nvSpPr>
        <p:spPr>
          <a:xfrm>
            <a:off x="651499" y="5245161"/>
            <a:ext cx="11030857" cy="1423358"/>
          </a:xfrm>
          <a:prstGeom prst="round2DiagRect">
            <a:avLst/>
          </a:prstGeom>
          <a:solidFill>
            <a:srgbClr val="3366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000" b="1" dirty="0" smtClean="0">
                <a:solidFill>
                  <a:schemeClr val="tx1"/>
                </a:solidFill>
              </a:rPr>
              <a:t>Something to ponder, given the types: </a:t>
            </a:r>
          </a:p>
          <a:p>
            <a:r>
              <a:rPr lang="en-JM" sz="2000" b="1" dirty="0" smtClean="0">
                <a:solidFill>
                  <a:srgbClr val="FFFF00"/>
                </a:solidFill>
              </a:rPr>
              <a:t>(1) Is it possible that less than one percent of professed believers will be making it into God’s Kingdom? (i.e.  in the Antitype?) </a:t>
            </a:r>
          </a:p>
          <a:p>
            <a:r>
              <a:rPr lang="en-JM" sz="2000" b="1" dirty="0" smtClean="0">
                <a:solidFill>
                  <a:srgbClr val="FFFF00"/>
                </a:solidFill>
              </a:rPr>
              <a:t>(2) Can it be that the 144,000 is a literal number?</a:t>
            </a:r>
            <a:endParaRPr lang="en-JM" sz="2000" b="1" dirty="0">
              <a:solidFill>
                <a:srgbClr val="FFFF00"/>
              </a:solidFill>
            </a:endParaRPr>
          </a:p>
        </p:txBody>
      </p:sp>
    </p:spTree>
    <p:extLst>
      <p:ext uri="{BB962C8B-B14F-4D97-AF65-F5344CB8AC3E}">
        <p14:creationId xmlns:p14="http://schemas.microsoft.com/office/powerpoint/2010/main" val="17257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2657475"/>
            <a:ext cx="11366938" cy="3900980"/>
          </a:xfrm>
        </p:spPr>
        <p:txBody>
          <a:bodyPr>
            <a:noAutofit/>
          </a:bodyPr>
          <a:lstStyle/>
          <a:p>
            <a:pPr marL="0" indent="0" algn="just">
              <a:buNone/>
            </a:pPr>
            <a:r>
              <a:rPr lang="en-JM" sz="3000" dirty="0"/>
              <a:t>When Jesus is within the sanctuary above, when we have an </a:t>
            </a:r>
            <a:r>
              <a:rPr lang="en-JM" sz="3000" b="1" dirty="0">
                <a:solidFill>
                  <a:srgbClr val="FFFF00"/>
                </a:solidFill>
              </a:rPr>
              <a:t>Advocate</a:t>
            </a:r>
            <a:r>
              <a:rPr lang="en-JM" sz="3000" dirty="0">
                <a:solidFill>
                  <a:srgbClr val="FFFF00"/>
                </a:solidFill>
              </a:rPr>
              <a:t> </a:t>
            </a:r>
            <a:r>
              <a:rPr lang="en-JM" sz="3000" dirty="0"/>
              <a:t>in the courts of heaven, how earnestly should </a:t>
            </a:r>
            <a:r>
              <a:rPr lang="en-JM" sz="3600" b="1" i="1" u="sng" dirty="0">
                <a:latin typeface="Berlin Sans FB Demi" panose="020E0802020502020306" pitchFamily="34" charset="0"/>
              </a:rPr>
              <a:t>the corresponding work </a:t>
            </a:r>
            <a:r>
              <a:rPr lang="en-JM" sz="3000" b="1" u="sng" dirty="0"/>
              <a:t>of intercession</a:t>
            </a:r>
            <a:r>
              <a:rPr lang="en-JM" sz="3000" dirty="0"/>
              <a:t> be going on upon the earth! While we may see and should sense the guilt of sin, we are to appreciate the mercy of God through the atonement. The Lord has promised that because of the propitiatory sacrifice He will, if we </a:t>
            </a:r>
            <a:r>
              <a:rPr lang="en-JM" sz="3000" dirty="0" smtClean="0"/>
              <a:t>repent</a:t>
            </a:r>
            <a:r>
              <a:rPr lang="en-JM" sz="3000" dirty="0"/>
              <a:t>, certainly forgive our iniquities. </a:t>
            </a:r>
            <a:endParaRPr lang="en-JM" sz="30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16</a:t>
            </a:fld>
            <a:endParaRPr lang="en-US">
              <a:solidFill>
                <a:prstClr val="white"/>
              </a:solidFill>
            </a:endParaRPr>
          </a:p>
        </p:txBody>
      </p:sp>
      <p:pic>
        <p:nvPicPr>
          <p:cNvPr id="5" name="Picture 4"/>
          <p:cNvPicPr>
            <a:picLocks noChangeAspect="1"/>
          </p:cNvPicPr>
          <p:nvPr/>
        </p:nvPicPr>
        <p:blipFill>
          <a:blip r:embed="rId3"/>
          <a:stretch>
            <a:fillRect/>
          </a:stretch>
        </p:blipFill>
        <p:spPr>
          <a:xfrm>
            <a:off x="248307" y="246336"/>
            <a:ext cx="1660990" cy="2123678"/>
          </a:xfrm>
          <a:prstGeom prst="rect">
            <a:avLst/>
          </a:prstGeom>
          <a:effectLst>
            <a:glow rad="317500">
              <a:srgbClr val="FFFF00">
                <a:alpha val="64000"/>
              </a:srgbClr>
            </a:glow>
            <a:outerShdw blurRad="50800" dist="50800" dir="5400000" sx="25000" sy="25000" algn="ctr" rotWithShape="0">
              <a:srgbClr val="FFFF00"/>
            </a:outerShdw>
          </a:effectLst>
        </p:spPr>
      </p:pic>
    </p:spTree>
    <p:extLst>
      <p:ext uri="{BB962C8B-B14F-4D97-AF65-F5344CB8AC3E}">
        <p14:creationId xmlns:p14="http://schemas.microsoft.com/office/powerpoint/2010/main" val="17342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249" y="2410354"/>
            <a:ext cx="9486899" cy="3649133"/>
          </a:xfrm>
          <a:solidFill>
            <a:srgbClr val="FFFF00"/>
          </a:solidFill>
          <a:effectLst>
            <a:glow rad="228600">
              <a:srgbClr val="CCFFCC"/>
            </a:glow>
          </a:effectLst>
        </p:spPr>
        <p:txBody>
          <a:bodyPr>
            <a:noAutofit/>
          </a:bodyPr>
          <a:lstStyle/>
          <a:p>
            <a:pPr algn="just"/>
            <a:r>
              <a:rPr lang="en-JM" sz="2800" dirty="0">
                <a:solidFill>
                  <a:schemeClr val="bg1"/>
                </a:solidFill>
              </a:rPr>
              <a:t>Now, while Christ is pleading in our behalf, while the Father accepts the merits of the atoning Sacrifice, let us ask and we shall receive. </a:t>
            </a:r>
            <a:r>
              <a:rPr lang="en-JM" sz="2800" b="1" u="sng" dirty="0">
                <a:solidFill>
                  <a:schemeClr val="bg1"/>
                </a:solidFill>
              </a:rPr>
              <a:t>Let all confess their sins and let them go beforehand to judgment that they may be forgiven for Christ's sake, and that </a:t>
            </a:r>
            <a:r>
              <a:rPr lang="en-JM" sz="2800" b="1" u="sng" dirty="0">
                <a:solidFill>
                  <a:srgbClr val="C00000"/>
                </a:solidFill>
              </a:rPr>
              <a:t>pardon</a:t>
            </a:r>
            <a:r>
              <a:rPr lang="en-JM" sz="2800" b="1" u="sng" dirty="0">
                <a:solidFill>
                  <a:schemeClr val="bg1"/>
                </a:solidFill>
              </a:rPr>
              <a:t> may be written against their names.</a:t>
            </a:r>
            <a:r>
              <a:rPr lang="en-JM" sz="2800" dirty="0">
                <a:solidFill>
                  <a:schemeClr val="bg1"/>
                </a:solidFill>
              </a:rPr>
              <a:t>                                                        </a:t>
            </a:r>
            <a:r>
              <a:rPr lang="en-JM" sz="2800" dirty="0" smtClean="0">
                <a:solidFill>
                  <a:schemeClr val="bg1"/>
                </a:solidFill>
              </a:rPr>
              <a:t>                                           </a:t>
            </a:r>
            <a:r>
              <a:rPr lang="en-JM" sz="2400" b="1" dirty="0" smtClean="0">
                <a:solidFill>
                  <a:schemeClr val="accent2">
                    <a:lumMod val="50000"/>
                  </a:schemeClr>
                </a:solidFill>
              </a:rPr>
              <a:t>{</a:t>
            </a:r>
            <a:r>
              <a:rPr lang="en-JM" sz="2400" b="1" dirty="0">
                <a:solidFill>
                  <a:schemeClr val="accent2">
                    <a:lumMod val="50000"/>
                  </a:schemeClr>
                </a:solidFill>
              </a:rPr>
              <a:t>3MR 197.3} OR Miscellaneous Collections 1888 – The Ellen G. White Materials, (1987) Chapter 111 – Diary Entries</a:t>
            </a:r>
            <a:r>
              <a:rPr lang="en-JM" sz="2400" b="1" dirty="0" smtClean="0">
                <a:solidFill>
                  <a:schemeClr val="accent2">
                    <a:lumMod val="50000"/>
                  </a:schemeClr>
                </a:solidFill>
              </a:rPr>
              <a:t>.</a:t>
            </a:r>
            <a:endParaRPr lang="en-JM" sz="28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17</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0137473" y="303487"/>
            <a:ext cx="1660990" cy="2123678"/>
          </a:xfrm>
          <a:prstGeom prst="rect">
            <a:avLst/>
          </a:prstGeom>
          <a:effectLst>
            <a:glow rad="317500">
              <a:srgbClr val="FF66FF">
                <a:alpha val="63922"/>
              </a:srgbClr>
            </a:glow>
            <a:outerShdw blurRad="50800" dist="50800" dir="5400000" sx="25000" sy="25000" algn="ctr" rotWithShape="0">
              <a:srgbClr val="00B0F0"/>
            </a:outerShdw>
          </a:effectLst>
        </p:spPr>
      </p:pic>
      <p:sp>
        <p:nvSpPr>
          <p:cNvPr id="6" name="Oval 5"/>
          <p:cNvSpPr/>
          <p:nvPr/>
        </p:nvSpPr>
        <p:spPr>
          <a:xfrm>
            <a:off x="4129086" y="4234920"/>
            <a:ext cx="1228725" cy="67151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Tree>
    <p:extLst>
      <p:ext uri="{BB962C8B-B14F-4D97-AF65-F5344CB8AC3E}">
        <p14:creationId xmlns:p14="http://schemas.microsoft.com/office/powerpoint/2010/main" val="691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1" y="315685"/>
            <a:ext cx="3101976" cy="698728"/>
          </a:xfrm>
        </p:spPr>
        <p:txBody>
          <a:bodyPr>
            <a:noAutofit/>
          </a:bodyPr>
          <a:lstStyle/>
          <a:p>
            <a:pPr algn="ctr"/>
            <a:r>
              <a:rPr lang="en-JM" b="1" dirty="0" smtClean="0">
                <a:solidFill>
                  <a:srgbClr val="FFFF00"/>
                </a:solidFill>
              </a:rPr>
              <a:t>THE </a:t>
            </a:r>
            <a:r>
              <a:rPr lang="en-JM" b="1" dirty="0" smtClean="0">
                <a:solidFill>
                  <a:srgbClr val="FFFF00"/>
                </a:solidFill>
                <a:latin typeface="Algerian" panose="04020705040A02060702" pitchFamily="82" charset="0"/>
              </a:rPr>
              <a:t>SHAKING</a:t>
            </a:r>
            <a:endParaRPr lang="en-JM" b="1" dirty="0">
              <a:solidFill>
                <a:srgbClr val="FFFF00"/>
              </a:solidFill>
              <a:latin typeface="Algerian" panose="04020705040A02060702" pitchFamily="82" charset="0"/>
            </a:endParaRPr>
          </a:p>
        </p:txBody>
      </p:sp>
      <p:sp>
        <p:nvSpPr>
          <p:cNvPr id="3" name="Content Placeholder 2"/>
          <p:cNvSpPr>
            <a:spLocks noGrp="1"/>
          </p:cNvSpPr>
          <p:nvPr>
            <p:ph idx="1"/>
          </p:nvPr>
        </p:nvSpPr>
        <p:spPr>
          <a:xfrm>
            <a:off x="367393" y="1384528"/>
            <a:ext cx="9276670" cy="4863872"/>
          </a:xfrm>
          <a:solidFill>
            <a:schemeClr val="accent1">
              <a:lumMod val="50000"/>
            </a:schemeClr>
          </a:solidFill>
          <a:ln w="44450">
            <a:solidFill>
              <a:schemeClr val="accent6">
                <a:lumMod val="75000"/>
              </a:schemeClr>
            </a:solidFill>
          </a:ln>
        </p:spPr>
        <p:txBody>
          <a:bodyPr>
            <a:normAutofit/>
          </a:bodyPr>
          <a:lstStyle/>
          <a:p>
            <a:pPr algn="just"/>
            <a:r>
              <a:rPr lang="en-JM" sz="3200" dirty="0"/>
              <a:t> I saw some, with strong faith and agonizing cries, pleading with God. Their countenances were pale, and marked with deep anxiety, expressive of their </a:t>
            </a:r>
            <a:r>
              <a:rPr lang="en-JM" sz="3200" b="1" dirty="0">
                <a:solidFill>
                  <a:srgbClr val="FFFF00"/>
                </a:solidFill>
              </a:rPr>
              <a:t>internal struggle</a:t>
            </a:r>
            <a:r>
              <a:rPr lang="en-JM" sz="3200" dirty="0"/>
              <a:t>. Firmness and great </a:t>
            </a:r>
            <a:r>
              <a:rPr lang="en-JM" sz="3200" b="1" dirty="0">
                <a:solidFill>
                  <a:srgbClr val="FFFF00"/>
                </a:solidFill>
              </a:rPr>
              <a:t>earnestness</a:t>
            </a:r>
            <a:r>
              <a:rPr lang="en-JM" sz="3200" dirty="0"/>
              <a:t> was expressed in their countenances; large drops of perspiration fell from their foreheads. Now and then their faces would light up with the marks of </a:t>
            </a:r>
            <a:r>
              <a:rPr lang="en-JM" sz="3200" b="1" dirty="0">
                <a:solidFill>
                  <a:srgbClr val="FFFF00"/>
                </a:solidFill>
              </a:rPr>
              <a:t>God's approbation</a:t>
            </a:r>
            <a:r>
              <a:rPr lang="en-JM" sz="3200" dirty="0"/>
              <a:t>, and again the same solemn, earnest, anxious look would settle upon them. </a:t>
            </a:r>
            <a:r>
              <a:rPr lang="en-JM" sz="3200" dirty="0" smtClean="0"/>
              <a:t>     {</a:t>
            </a:r>
            <a:r>
              <a:rPr lang="en-JM" sz="3200" dirty="0"/>
              <a:t>CET 175.1}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1333580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2" y="448355"/>
            <a:ext cx="3186112" cy="451757"/>
          </a:xfrm>
        </p:spPr>
        <p:txBody>
          <a:bodyPr>
            <a:noAutofit/>
          </a:bodyPr>
          <a:lstStyle/>
          <a:p>
            <a:pPr algn="ctr"/>
            <a:r>
              <a:rPr lang="en-JM" b="1" dirty="0" smtClean="0">
                <a:solidFill>
                  <a:srgbClr val="FFC000"/>
                </a:solidFill>
              </a:rPr>
              <a:t>THE </a:t>
            </a:r>
            <a:r>
              <a:rPr lang="en-JM" b="1" dirty="0" smtClean="0">
                <a:solidFill>
                  <a:srgbClr val="FFC000"/>
                </a:solidFill>
                <a:latin typeface="AR DARLING" panose="02000000000000000000" pitchFamily="2" charset="0"/>
              </a:rPr>
              <a:t>SHAKING</a:t>
            </a:r>
            <a:endParaRPr lang="en-JM" b="1" dirty="0">
              <a:solidFill>
                <a:srgbClr val="FFC000"/>
              </a:solidFill>
              <a:latin typeface="AR DARLING" panose="02000000000000000000" pitchFamily="2" charset="0"/>
            </a:endParaRPr>
          </a:p>
        </p:txBody>
      </p:sp>
      <p:sp>
        <p:nvSpPr>
          <p:cNvPr id="3" name="Content Placeholder 2"/>
          <p:cNvSpPr>
            <a:spLocks noGrp="1"/>
          </p:cNvSpPr>
          <p:nvPr>
            <p:ph idx="1"/>
          </p:nvPr>
        </p:nvSpPr>
        <p:spPr>
          <a:xfrm>
            <a:off x="310243" y="1443024"/>
            <a:ext cx="10905445" cy="4720997"/>
          </a:xfrm>
          <a:solidFill>
            <a:srgbClr val="00B050"/>
          </a:solidFill>
          <a:ln w="73025">
            <a:solidFill>
              <a:srgbClr val="FF0000"/>
            </a:solidFill>
          </a:ln>
        </p:spPr>
        <p:txBody>
          <a:bodyPr>
            <a:normAutofit/>
          </a:bodyPr>
          <a:lstStyle/>
          <a:p>
            <a:pPr algn="just"/>
            <a:r>
              <a:rPr lang="en-JM" sz="3200" dirty="0"/>
              <a:t> Evil angels crowded around, pressing </a:t>
            </a:r>
            <a:r>
              <a:rPr lang="en-JM" sz="3200" b="1" dirty="0">
                <a:solidFill>
                  <a:srgbClr val="FFFF00"/>
                </a:solidFill>
              </a:rPr>
              <a:t>darkness</a:t>
            </a:r>
            <a:r>
              <a:rPr lang="en-JM" sz="3200" dirty="0">
                <a:solidFill>
                  <a:srgbClr val="FFFF00"/>
                </a:solidFill>
              </a:rPr>
              <a:t> </a:t>
            </a:r>
            <a:r>
              <a:rPr lang="en-JM" sz="3200" dirty="0"/>
              <a:t>upon them to shut out </a:t>
            </a:r>
            <a:r>
              <a:rPr lang="en-JM" sz="3600" b="1" u="sng" dirty="0">
                <a:solidFill>
                  <a:srgbClr val="FFFF99"/>
                </a:solidFill>
                <a:latin typeface="Berlin Sans FB Demi" panose="020E0802020502020306" pitchFamily="34" charset="0"/>
              </a:rPr>
              <a:t>Jesus</a:t>
            </a:r>
            <a:r>
              <a:rPr lang="en-JM" sz="3600" dirty="0">
                <a:solidFill>
                  <a:srgbClr val="FFFF99"/>
                </a:solidFill>
              </a:rPr>
              <a:t> </a:t>
            </a:r>
            <a:r>
              <a:rPr lang="en-JM" sz="3200" dirty="0"/>
              <a:t>from their view, that their eyes might be drawn to the </a:t>
            </a:r>
            <a:r>
              <a:rPr lang="en-JM" sz="3200" b="1" u="sng" dirty="0"/>
              <a:t>darkness</a:t>
            </a:r>
            <a:r>
              <a:rPr lang="en-JM" sz="3200" dirty="0"/>
              <a:t> that surrounded them, and thus they be led to distrust God, and murmur against Him. Their only safety was in </a:t>
            </a:r>
            <a:r>
              <a:rPr lang="en-JM" sz="3200" b="1" u="sng" dirty="0"/>
              <a:t>keeping their eyes directed upward</a:t>
            </a:r>
            <a:r>
              <a:rPr lang="en-JM" sz="3200" dirty="0"/>
              <a:t>. Angels of God had charge over His people, and as the </a:t>
            </a:r>
            <a:r>
              <a:rPr lang="en-JM" sz="3200" b="1" dirty="0"/>
              <a:t>poisonous atmosphere of evil angels</a:t>
            </a:r>
            <a:r>
              <a:rPr lang="en-JM" sz="3200" dirty="0"/>
              <a:t> was pressed around these anxious ones, </a:t>
            </a:r>
            <a:r>
              <a:rPr lang="en-JM" sz="3200" b="1" u="sng" dirty="0">
                <a:solidFill>
                  <a:srgbClr val="FFFF00"/>
                </a:solidFill>
              </a:rPr>
              <a:t>the heavenly angels were continually wafting their wings over them </a:t>
            </a:r>
            <a:r>
              <a:rPr lang="en-JM" sz="3200" dirty="0"/>
              <a:t>to scatter the </a:t>
            </a:r>
            <a:r>
              <a:rPr lang="en-JM" sz="3200" b="1" u="dbl" dirty="0"/>
              <a:t>thick darkness</a:t>
            </a:r>
            <a:r>
              <a:rPr lang="en-JM" sz="3200" dirty="0"/>
              <a:t>. {CET 175.2}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19</a:t>
            </a:fld>
            <a:endParaRPr lang="en-US">
              <a:solidFill>
                <a:prstClr val="white"/>
              </a:solidFill>
            </a:endParaRPr>
          </a:p>
        </p:txBody>
      </p:sp>
      <p:sp>
        <p:nvSpPr>
          <p:cNvPr id="5" name="Oval 4"/>
          <p:cNvSpPr/>
          <p:nvPr/>
        </p:nvSpPr>
        <p:spPr>
          <a:xfrm>
            <a:off x="2043112" y="1991783"/>
            <a:ext cx="1228725" cy="794280"/>
          </a:xfrm>
          <a:prstGeom prst="ellipse">
            <a:avLst/>
          </a:prstGeom>
          <a:noFill/>
          <a:ln w="349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Tree>
    <p:extLst>
      <p:ext uri="{BB962C8B-B14F-4D97-AF65-F5344CB8AC3E}">
        <p14:creationId xmlns:p14="http://schemas.microsoft.com/office/powerpoint/2010/main" val="34520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JM" sz="4800" b="1" dirty="0" smtClean="0"/>
              <a:t>DOING “THE CORRESPONDING WORK”</a:t>
            </a:r>
            <a:endParaRPr lang="en-JM" sz="4800" b="1" dirty="0"/>
          </a:p>
        </p:txBody>
      </p:sp>
      <p:pic>
        <p:nvPicPr>
          <p:cNvPr id="4" name="Picture 3"/>
          <p:cNvPicPr>
            <a:picLocks noChangeAspect="1"/>
          </p:cNvPicPr>
          <p:nvPr/>
        </p:nvPicPr>
        <p:blipFill>
          <a:blip r:embed="rId3"/>
          <a:stretch>
            <a:fillRect/>
          </a:stretch>
        </p:blipFill>
        <p:spPr>
          <a:xfrm>
            <a:off x="4380901" y="1690688"/>
            <a:ext cx="3430197" cy="4649919"/>
          </a:xfrm>
          <a:prstGeom prst="rect">
            <a:avLst/>
          </a:prstGeom>
          <a:effectLst>
            <a:glow rad="635000">
              <a:schemeClr val="accent4">
                <a:satMod val="175000"/>
                <a:alpha val="40000"/>
              </a:schemeClr>
            </a:glow>
          </a:effectLst>
        </p:spPr>
      </p:pic>
      <p:sp>
        <p:nvSpPr>
          <p:cNvPr id="5" name="TextBox 4"/>
          <p:cNvSpPr txBox="1"/>
          <p:nvPr/>
        </p:nvSpPr>
        <p:spPr>
          <a:xfrm>
            <a:off x="8527774" y="2425148"/>
            <a:ext cx="2826026" cy="2246769"/>
          </a:xfrm>
          <a:prstGeom prst="rect">
            <a:avLst/>
          </a:prstGeom>
          <a:noFill/>
        </p:spPr>
        <p:txBody>
          <a:bodyPr wrap="square" rtlCol="0">
            <a:spAutoFit/>
          </a:bodyPr>
          <a:lstStyle/>
          <a:p>
            <a:pPr lvl="0" algn="ctr"/>
            <a:r>
              <a:rPr lang="en-JM" sz="2800" b="1" dirty="0">
                <a:solidFill>
                  <a:prstClr val="black"/>
                </a:solidFill>
              </a:rPr>
              <a:t>HOW IMPORTANT IS THIS WORK</a:t>
            </a:r>
            <a:r>
              <a:rPr lang="en-JM" sz="2800" b="1" dirty="0" smtClean="0">
                <a:solidFill>
                  <a:prstClr val="black"/>
                </a:solidFill>
              </a:rPr>
              <a:t>?</a:t>
            </a:r>
          </a:p>
          <a:p>
            <a:pPr lvl="0" algn="ctr"/>
            <a:r>
              <a:rPr lang="en-JM" sz="2800" b="1" dirty="0" smtClean="0">
                <a:solidFill>
                  <a:prstClr val="black"/>
                </a:solidFill>
              </a:rPr>
              <a:t> </a:t>
            </a:r>
            <a:r>
              <a:rPr lang="en-JM" sz="2800" b="1" dirty="0">
                <a:solidFill>
                  <a:prstClr val="black"/>
                </a:solidFill>
              </a:rPr>
              <a:t>IS IT OPTIONAL OR IMPERATIVE</a:t>
            </a:r>
            <a:r>
              <a:rPr lang="en-JM" sz="2800" b="1" dirty="0" smtClean="0">
                <a:solidFill>
                  <a:prstClr val="black"/>
                </a:solidFill>
              </a:rPr>
              <a:t>?</a:t>
            </a:r>
            <a:endParaRPr lang="en-JM" sz="2800" b="1" dirty="0">
              <a:solidFill>
                <a:prstClr val="black"/>
              </a:solidFill>
            </a:endParaRPr>
          </a:p>
        </p:txBody>
      </p:sp>
    </p:spTree>
    <p:extLst>
      <p:ext uri="{BB962C8B-B14F-4D97-AF65-F5344CB8AC3E}">
        <p14:creationId xmlns:p14="http://schemas.microsoft.com/office/powerpoint/2010/main" val="8690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17714"/>
            <a:ext cx="10131425" cy="664029"/>
          </a:xfrm>
        </p:spPr>
        <p:txBody>
          <a:bodyPr/>
          <a:lstStyle/>
          <a:p>
            <a:pPr algn="ctr"/>
            <a:r>
              <a:rPr lang="en-JM" b="1" dirty="0" smtClean="0"/>
              <a:t>THE SHAKING - 2</a:t>
            </a:r>
            <a:endParaRPr lang="en-JM" b="1" dirty="0"/>
          </a:p>
        </p:txBody>
      </p:sp>
      <p:sp>
        <p:nvSpPr>
          <p:cNvPr id="3" name="Content Placeholder 2"/>
          <p:cNvSpPr>
            <a:spLocks noGrp="1"/>
          </p:cNvSpPr>
          <p:nvPr>
            <p:ph idx="1"/>
          </p:nvPr>
        </p:nvSpPr>
        <p:spPr>
          <a:xfrm>
            <a:off x="685801" y="1159329"/>
            <a:ext cx="10695213" cy="5089071"/>
          </a:xfrm>
        </p:spPr>
        <p:txBody>
          <a:bodyPr>
            <a:normAutofit lnSpcReduction="10000"/>
          </a:bodyPr>
          <a:lstStyle/>
          <a:p>
            <a:pPr algn="just"/>
            <a:r>
              <a:rPr lang="en-JM" sz="2800" dirty="0"/>
              <a:t>As the praying ones continued their earnest cries, at times </a:t>
            </a:r>
            <a:r>
              <a:rPr lang="en-JM" sz="2800" b="1" u="sng" dirty="0"/>
              <a:t>a ray of light from Jesus</a:t>
            </a:r>
            <a:r>
              <a:rPr lang="en-JM" sz="2800" b="1" dirty="0"/>
              <a:t> </a:t>
            </a:r>
            <a:r>
              <a:rPr lang="en-JM" sz="2800" dirty="0"/>
              <a:t>came to them, to encourage their hearts, and light up their countenances. </a:t>
            </a:r>
            <a:r>
              <a:rPr lang="en-JM" sz="2800" b="1" u="dbl" dirty="0"/>
              <a:t>Some, I saw, did not participate in this work of agonizing and pleading</a:t>
            </a:r>
            <a:r>
              <a:rPr lang="en-JM" sz="2800" dirty="0"/>
              <a:t>. They seemed </a:t>
            </a:r>
            <a:r>
              <a:rPr lang="en-JM" sz="2800" b="1" dirty="0">
                <a:solidFill>
                  <a:srgbClr val="FFFF00"/>
                </a:solidFill>
              </a:rPr>
              <a:t>indifferent</a:t>
            </a:r>
            <a:r>
              <a:rPr lang="en-JM" sz="2800" dirty="0">
                <a:solidFill>
                  <a:srgbClr val="FFFF00"/>
                </a:solidFill>
              </a:rPr>
              <a:t> </a:t>
            </a:r>
            <a:r>
              <a:rPr lang="en-JM" sz="2800" dirty="0"/>
              <a:t>and </a:t>
            </a:r>
            <a:r>
              <a:rPr lang="en-JM" sz="2800" b="1" dirty="0">
                <a:solidFill>
                  <a:srgbClr val="FFFF00"/>
                </a:solidFill>
              </a:rPr>
              <a:t>careless</a:t>
            </a:r>
            <a:r>
              <a:rPr lang="en-JM" sz="2800" dirty="0"/>
              <a:t>. They were </a:t>
            </a:r>
            <a:r>
              <a:rPr lang="en-JM" sz="2800" b="1" u="dbl" dirty="0"/>
              <a:t>not resisting the darkness</a:t>
            </a:r>
            <a:r>
              <a:rPr lang="en-JM" sz="2800" dirty="0"/>
              <a:t> around them, and it shut them in like a thick cloud. </a:t>
            </a:r>
            <a:r>
              <a:rPr lang="en-JM" sz="3600" b="1" dirty="0" smtClean="0">
                <a:solidFill>
                  <a:srgbClr val="FFFF00"/>
                </a:solidFill>
              </a:rPr>
              <a:t>√</a:t>
            </a:r>
            <a:r>
              <a:rPr lang="en-JM" sz="2800" u="sng" dirty="0" smtClean="0"/>
              <a:t>The </a:t>
            </a:r>
            <a:r>
              <a:rPr lang="en-JM" sz="2800" u="sng" dirty="0"/>
              <a:t>angels of God left these, and went to the aid of the earnest, praying ones</a:t>
            </a:r>
            <a:r>
              <a:rPr lang="en-JM" sz="2800" dirty="0"/>
              <a:t>. I saw angels of God hasten to the assistance of all who were </a:t>
            </a:r>
            <a:r>
              <a:rPr lang="en-JM" sz="3200" b="1" dirty="0">
                <a:solidFill>
                  <a:srgbClr val="FFFF99"/>
                </a:solidFill>
              </a:rPr>
              <a:t>struggling with all their power</a:t>
            </a:r>
            <a:r>
              <a:rPr lang="en-JM" sz="2800" dirty="0"/>
              <a:t> to resist the evil angels, and trying to help themselves by calling upon God with </a:t>
            </a:r>
            <a:r>
              <a:rPr lang="en-JM" sz="2800" b="1" u="sng" dirty="0"/>
              <a:t>perseverance</a:t>
            </a:r>
            <a:r>
              <a:rPr lang="en-JM" sz="2800" dirty="0"/>
              <a:t>. </a:t>
            </a:r>
            <a:r>
              <a:rPr lang="en-JM" sz="3600" b="1" dirty="0" smtClean="0">
                <a:solidFill>
                  <a:srgbClr val="FFFF99"/>
                </a:solidFill>
              </a:rPr>
              <a:t>×</a:t>
            </a:r>
            <a:r>
              <a:rPr lang="en-JM" sz="2800" dirty="0" smtClean="0"/>
              <a:t>But </a:t>
            </a:r>
            <a:r>
              <a:rPr lang="en-JM" sz="2800" b="1" u="sng" dirty="0"/>
              <a:t>His angels left those who made no effort to help themselves</a:t>
            </a:r>
            <a:r>
              <a:rPr lang="en-JM" sz="2800" dirty="0"/>
              <a:t>, and I lost sight of them. {CET 175.3}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35163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246" y="219857"/>
            <a:ext cx="5834919" cy="844446"/>
          </a:xfrm>
        </p:spPr>
        <p:txBody>
          <a:bodyPr/>
          <a:lstStyle/>
          <a:p>
            <a:pPr algn="ctr"/>
            <a:r>
              <a:rPr lang="en-US" b="1" dirty="0" smtClean="0"/>
              <a:t>Verse 23 - EGW comments</a:t>
            </a:r>
            <a:endParaRPr lang="en-US" b="1" dirty="0"/>
          </a:p>
        </p:txBody>
      </p:sp>
      <p:sp>
        <p:nvSpPr>
          <p:cNvPr id="3" name="Content Placeholder 2"/>
          <p:cNvSpPr>
            <a:spLocks noGrp="1"/>
          </p:cNvSpPr>
          <p:nvPr>
            <p:ph idx="1"/>
          </p:nvPr>
        </p:nvSpPr>
        <p:spPr>
          <a:xfrm>
            <a:off x="1010923" y="1259173"/>
            <a:ext cx="10131425" cy="5066676"/>
          </a:xfrm>
          <a:solidFill>
            <a:srgbClr val="CC3300"/>
          </a:solidFill>
          <a:effectLst>
            <a:glow rad="190500">
              <a:srgbClr val="FFFFCC"/>
            </a:glow>
          </a:effectLst>
        </p:spPr>
        <p:txBody>
          <a:bodyPr>
            <a:noAutofit/>
          </a:bodyPr>
          <a:lstStyle/>
          <a:p>
            <a:r>
              <a:rPr lang="en-US" sz="3600" dirty="0" smtClean="0"/>
              <a:t>Christians </a:t>
            </a:r>
            <a:r>
              <a:rPr lang="en-US" sz="3600" dirty="0"/>
              <a:t>are set as </a:t>
            </a:r>
            <a:r>
              <a:rPr lang="en-US" sz="3600" b="1" u="sng" dirty="0">
                <a:effectLst>
                  <a:outerShdw blurRad="38100" dist="38100" dir="2700000" algn="tl">
                    <a:srgbClr val="000000">
                      <a:alpha val="43137"/>
                    </a:srgbClr>
                  </a:outerShdw>
                </a:effectLst>
              </a:rPr>
              <a:t>light bearers</a:t>
            </a:r>
            <a:r>
              <a:rPr lang="en-US" sz="3600" b="1" dirty="0">
                <a:effectLst>
                  <a:outerShdw blurRad="38100" dist="38100" dir="2700000" algn="tl">
                    <a:srgbClr val="000000">
                      <a:alpha val="43137"/>
                    </a:srgbClr>
                  </a:outerShdw>
                </a:effectLst>
              </a:rPr>
              <a:t> </a:t>
            </a:r>
            <a:r>
              <a:rPr lang="en-US" sz="3600" dirty="0"/>
              <a:t>on the way to heaven. They are to </a:t>
            </a:r>
            <a:r>
              <a:rPr lang="en-US" sz="3600" u="sng" dirty="0"/>
              <a:t>reflect</a:t>
            </a:r>
            <a:r>
              <a:rPr lang="en-US" sz="3600" dirty="0"/>
              <a:t> to the world the </a:t>
            </a:r>
            <a:r>
              <a:rPr lang="en-US" sz="3600" u="sng" dirty="0"/>
              <a:t>light shining upon them from Christ</a:t>
            </a:r>
            <a:r>
              <a:rPr lang="en-US" sz="3600" dirty="0"/>
              <a:t>. </a:t>
            </a:r>
            <a:r>
              <a:rPr lang="en-US" sz="3600" b="1" dirty="0">
                <a:effectLst>
                  <a:outerShdw blurRad="38100" dist="38100" dir="2700000" algn="tl">
                    <a:srgbClr val="000000">
                      <a:alpha val="43137"/>
                    </a:srgbClr>
                  </a:outerShdw>
                </a:effectLst>
              </a:rPr>
              <a:t>Their life and character should be such that through them others will get a right conception of Christ and of His service</a:t>
            </a:r>
            <a:r>
              <a:rPr lang="en-US" sz="3600" dirty="0"/>
              <a:t>. {SC 115.2}</a:t>
            </a: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1907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902" y="3722821"/>
            <a:ext cx="3933094" cy="2983727"/>
          </a:xfrm>
          <a:prstGeom prst="rect">
            <a:avLst/>
          </a:prstGeom>
          <a:effectLst>
            <a:glow rad="190500">
              <a:srgbClr val="FFC000"/>
            </a:glow>
          </a:effectLst>
        </p:spPr>
      </p:pic>
      <p:sp>
        <p:nvSpPr>
          <p:cNvPr id="6" name="Oval Callout 5"/>
          <p:cNvSpPr/>
          <p:nvPr/>
        </p:nvSpPr>
        <p:spPr>
          <a:xfrm>
            <a:off x="4877852" y="194872"/>
            <a:ext cx="6849979" cy="5265755"/>
          </a:xfrm>
          <a:prstGeom prst="wedgeEllipseCallout">
            <a:avLst>
              <a:gd name="adj1" fmla="val -86303"/>
              <a:gd name="adj2" fmla="val 48626"/>
            </a:avLst>
          </a:prstGeom>
          <a:solidFill>
            <a:srgbClr val="0066CC"/>
          </a:solidFill>
          <a:ln w="44450">
            <a:solidFill>
              <a:srgbClr val="FFCC00"/>
            </a:solidFill>
          </a:ln>
          <a:effectLst>
            <a:glow rad="101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rPr>
              <a:t>“Not one of us will ever receive the </a:t>
            </a:r>
            <a:r>
              <a:rPr lang="en-US" sz="2500" b="1" u="sng" dirty="0">
                <a:solidFill>
                  <a:srgbClr val="FFFF99"/>
                </a:solidFill>
                <a:effectLst>
                  <a:outerShdw blurRad="38100" dist="38100" dir="2700000" algn="tl">
                    <a:srgbClr val="000000">
                      <a:alpha val="43137"/>
                    </a:srgbClr>
                  </a:outerShdw>
                </a:effectLst>
              </a:rPr>
              <a:t>seal of God</a:t>
            </a:r>
            <a:r>
              <a:rPr lang="en-US" sz="2500" b="1" dirty="0">
                <a:solidFill>
                  <a:srgbClr val="FFFF99"/>
                </a:solidFill>
                <a:effectLst>
                  <a:outerShdw blurRad="38100" dist="38100" dir="2700000" algn="tl">
                    <a:srgbClr val="000000">
                      <a:alpha val="43137"/>
                    </a:srgbClr>
                  </a:outerShdw>
                </a:effectLst>
              </a:rPr>
              <a:t> </a:t>
            </a:r>
            <a:r>
              <a:rPr lang="en-US" sz="2500" b="1" dirty="0">
                <a:solidFill>
                  <a:prstClr val="white"/>
                </a:solidFill>
                <a:effectLst>
                  <a:outerShdw blurRad="38100" dist="38100" dir="2700000" algn="tl">
                    <a:srgbClr val="000000">
                      <a:alpha val="43137"/>
                    </a:srgbClr>
                  </a:outerShdw>
                </a:effectLst>
              </a:rPr>
              <a:t>while our characters have </a:t>
            </a:r>
            <a:r>
              <a:rPr lang="en-US" sz="2500" b="1" u="sng" dirty="0">
                <a:solidFill>
                  <a:prstClr val="white"/>
                </a:solidFill>
                <a:effectLst>
                  <a:outerShdw blurRad="38100" dist="38100" dir="2700000" algn="tl">
                    <a:srgbClr val="000000">
                      <a:alpha val="43137"/>
                    </a:srgbClr>
                  </a:outerShdw>
                </a:effectLst>
              </a:rPr>
              <a:t>one spot or stain</a:t>
            </a:r>
            <a:r>
              <a:rPr lang="en-US" sz="2500" b="1" dirty="0">
                <a:solidFill>
                  <a:prstClr val="white"/>
                </a:solidFill>
                <a:effectLst>
                  <a:outerShdw blurRad="38100" dist="38100" dir="2700000" algn="tl">
                    <a:srgbClr val="000000">
                      <a:alpha val="43137"/>
                    </a:srgbClr>
                  </a:outerShdw>
                </a:effectLst>
              </a:rPr>
              <a:t> upon them. It is left with us to </a:t>
            </a:r>
            <a:r>
              <a:rPr lang="en-US" sz="2500" b="1" u="sng" dirty="0">
                <a:solidFill>
                  <a:prstClr val="white"/>
                </a:solidFill>
                <a:effectLst>
                  <a:outerShdw blurRad="38100" dist="38100" dir="2700000" algn="tl">
                    <a:srgbClr val="000000">
                      <a:alpha val="43137"/>
                    </a:srgbClr>
                  </a:outerShdw>
                </a:effectLst>
              </a:rPr>
              <a:t>remedy</a:t>
            </a:r>
            <a:r>
              <a:rPr lang="en-US" sz="2500" b="1" dirty="0">
                <a:solidFill>
                  <a:prstClr val="white"/>
                </a:solidFill>
                <a:effectLst>
                  <a:outerShdw blurRad="38100" dist="38100" dir="2700000" algn="tl">
                    <a:srgbClr val="000000">
                      <a:alpha val="43137"/>
                    </a:srgbClr>
                  </a:outerShdw>
                </a:effectLst>
              </a:rPr>
              <a:t> the defects in our characters, to </a:t>
            </a:r>
            <a:r>
              <a:rPr lang="en-US" sz="2500" b="1" u="sng" dirty="0">
                <a:solidFill>
                  <a:prstClr val="white"/>
                </a:solidFill>
                <a:effectLst>
                  <a:outerShdw blurRad="38100" dist="38100" dir="2700000" algn="tl">
                    <a:srgbClr val="000000">
                      <a:alpha val="43137"/>
                    </a:srgbClr>
                  </a:outerShdw>
                </a:effectLst>
              </a:rPr>
              <a:t>cleanse</a:t>
            </a:r>
            <a:r>
              <a:rPr lang="en-US" sz="2500" b="1" dirty="0">
                <a:solidFill>
                  <a:prstClr val="white"/>
                </a:solidFill>
                <a:effectLst>
                  <a:outerShdw blurRad="38100" dist="38100" dir="2700000" algn="tl">
                    <a:srgbClr val="000000">
                      <a:alpha val="43137"/>
                    </a:srgbClr>
                  </a:outerShdw>
                </a:effectLst>
              </a:rPr>
              <a:t> the soul-temple of every defilement. </a:t>
            </a:r>
            <a:r>
              <a:rPr lang="en-US" sz="2500" b="1" dirty="0">
                <a:solidFill>
                  <a:srgbClr val="FFFF99"/>
                </a:solidFill>
                <a:effectLst>
                  <a:outerShdw blurRad="38100" dist="38100" dir="2700000" algn="tl">
                    <a:srgbClr val="000000">
                      <a:alpha val="43137"/>
                    </a:srgbClr>
                  </a:outerShdw>
                </a:effectLst>
              </a:rPr>
              <a:t>Then </a:t>
            </a:r>
            <a:r>
              <a:rPr lang="en-US" sz="2500" b="1" u="sng" dirty="0">
                <a:solidFill>
                  <a:srgbClr val="FFFF99"/>
                </a:solidFill>
                <a:effectLst>
                  <a:outerShdw blurRad="38100" dist="38100" dir="2700000" algn="tl">
                    <a:srgbClr val="000000">
                      <a:alpha val="43137"/>
                    </a:srgbClr>
                  </a:outerShdw>
                </a:effectLst>
              </a:rPr>
              <a:t>the latter rain will fall upon us</a:t>
            </a:r>
            <a:r>
              <a:rPr lang="en-US" sz="2500" b="1" dirty="0">
                <a:solidFill>
                  <a:srgbClr val="FFFF99"/>
                </a:solidFill>
                <a:effectLst>
                  <a:outerShdw blurRad="38100" dist="38100" dir="2700000" algn="tl">
                    <a:srgbClr val="000000">
                      <a:alpha val="43137"/>
                    </a:srgbClr>
                  </a:outerShdw>
                </a:effectLst>
              </a:rPr>
              <a:t> </a:t>
            </a:r>
            <a:r>
              <a:rPr lang="en-US" sz="2500" b="1" dirty="0">
                <a:solidFill>
                  <a:prstClr val="white"/>
                </a:solidFill>
                <a:effectLst>
                  <a:outerShdw blurRad="38100" dist="38100" dir="2700000" algn="tl">
                    <a:srgbClr val="000000">
                      <a:alpha val="43137"/>
                    </a:srgbClr>
                  </a:outerShdw>
                </a:effectLst>
              </a:rPr>
              <a:t>as the early rain fell upon the disciples on the day of Pentecost.” {CET 189.2}</a:t>
            </a:r>
          </a:p>
        </p:txBody>
      </p:sp>
      <p:sp>
        <p:nvSpPr>
          <p:cNvPr id="3" name="Slide Number Placeholder 2"/>
          <p:cNvSpPr>
            <a:spLocks noGrp="1"/>
          </p:cNvSpPr>
          <p:nvPr>
            <p:ph type="sldNum" sz="quarter" idx="12"/>
          </p:nvPr>
        </p:nvSpPr>
        <p:spPr/>
        <p:txBody>
          <a:bodyPr/>
          <a:lstStyle/>
          <a:p>
            <a:fld id="{D9412022-A3C9-497A-A4CA-B86B1D675E26}"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2958710585"/>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298" y="552449"/>
            <a:ext cx="6651928" cy="790575"/>
          </a:xfrm>
        </p:spPr>
        <p:txBody>
          <a:bodyPr>
            <a:normAutofit/>
          </a:bodyPr>
          <a:lstStyle/>
          <a:p>
            <a:pPr algn="ctr"/>
            <a:r>
              <a:rPr lang="en-JM" sz="4000" b="1" dirty="0" smtClean="0">
                <a:solidFill>
                  <a:srgbClr val="FFC000"/>
                </a:solidFill>
              </a:rPr>
              <a:t>DISCUSSION </a:t>
            </a:r>
            <a:r>
              <a:rPr lang="en-JM" sz="4000" b="1" dirty="0">
                <a:solidFill>
                  <a:srgbClr val="FFC000"/>
                </a:solidFill>
              </a:rPr>
              <a:t>AND </a:t>
            </a:r>
            <a:r>
              <a:rPr lang="en-JM" sz="4000" b="1" dirty="0" smtClean="0">
                <a:solidFill>
                  <a:srgbClr val="FFC000"/>
                </a:solidFill>
              </a:rPr>
              <a:t>COMMENTS?</a:t>
            </a:r>
            <a:endParaRPr lang="en-JM" sz="4000" b="1" dirty="0">
              <a:solidFill>
                <a:srgbClr val="FFC000"/>
              </a:solidFill>
            </a:endParaRPr>
          </a:p>
        </p:txBody>
      </p:sp>
      <p:sp>
        <p:nvSpPr>
          <p:cNvPr id="3" name="Content Placeholder 2"/>
          <p:cNvSpPr>
            <a:spLocks noGrp="1"/>
          </p:cNvSpPr>
          <p:nvPr>
            <p:ph idx="1"/>
          </p:nvPr>
        </p:nvSpPr>
        <p:spPr/>
        <p:txBody>
          <a:bodyPr/>
          <a:lstStyle/>
          <a:p>
            <a:r>
              <a:rPr lang="en-JM" dirty="0" smtClean="0"/>
              <a:t>Doing the “Corresponding Work” is absolutely essential. We must afflict our soul, do no work, have holy convocations and a fast and put away sin! That’s not an option if we want to be on Jesus’ team / under His banner in the final battle in the Great Controversy, the “Conflict of the Ages”. Revelation 13:8 is pretty instructive and we must keep it before us constantly. JESUS and JESUS only can save us. His representative on earth is the Comforter, the Holy Ghost. If He is allowed to fully control and transform our minds, inking it with His (with the mind of Christ) we – will – be – saved! │ There is a conflict coming that will hit “with blinding force” and “overwhelming surprise”! This begs a lot of questions! Wow.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2387547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33" y="195264"/>
            <a:ext cx="3714749" cy="1076324"/>
          </a:xfrm>
          <a:solidFill>
            <a:schemeClr val="bg1"/>
          </a:solidFill>
          <a:ln w="38100">
            <a:solidFill>
              <a:srgbClr val="FFFF00"/>
            </a:solidFill>
          </a:ln>
        </p:spPr>
        <p:txBody>
          <a:bodyPr>
            <a:normAutofit fontScale="90000"/>
          </a:bodyPr>
          <a:lstStyle/>
          <a:p>
            <a:pPr algn="ctr"/>
            <a:r>
              <a:rPr lang="en-JM" b="1" dirty="0" smtClean="0"/>
              <a:t>	DO WE HAVE ANY QUESTIONS?</a:t>
            </a:r>
            <a:endParaRPr lang="en-JM"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7285571"/>
              </p:ext>
            </p:extLst>
          </p:nvPr>
        </p:nvGraphicFramePr>
        <p:xfrm>
          <a:off x="685798" y="1557340"/>
          <a:ext cx="10715626" cy="4957759"/>
        </p:xfrm>
        <a:graphic>
          <a:graphicData uri="http://schemas.openxmlformats.org/drawingml/2006/table">
            <a:tbl>
              <a:tblPr firstRow="1" bandRow="1">
                <a:tableStyleId>{5C22544A-7EE6-4342-B048-85BDC9FD1C3A}</a:tableStyleId>
              </a:tblPr>
              <a:tblGrid>
                <a:gridCol w="5357813"/>
                <a:gridCol w="5357813"/>
              </a:tblGrid>
              <a:tr h="458122">
                <a:tc>
                  <a:txBody>
                    <a:bodyPr/>
                    <a:lstStyle/>
                    <a:p>
                      <a:pPr algn="ctr"/>
                      <a:r>
                        <a:rPr lang="en-JM" dirty="0" smtClean="0"/>
                        <a:t>QUESTION</a:t>
                      </a:r>
                      <a:endParaRPr lang="en-JM" dirty="0"/>
                    </a:p>
                  </a:txBody>
                  <a:tcPr/>
                </a:tc>
                <a:tc>
                  <a:txBody>
                    <a:bodyPr/>
                    <a:lstStyle/>
                    <a:p>
                      <a:pPr algn="ctr"/>
                      <a:r>
                        <a:rPr lang="en-JM" dirty="0" smtClean="0"/>
                        <a:t>ANSWER?</a:t>
                      </a:r>
                      <a:endParaRPr lang="en-JM" dirty="0"/>
                    </a:p>
                  </a:txBody>
                  <a:tcPr/>
                </a:tc>
              </a:tr>
              <a:tr h="458122">
                <a:tc>
                  <a:txBody>
                    <a:bodyPr/>
                    <a:lstStyle/>
                    <a:p>
                      <a:r>
                        <a:rPr lang="en-JM" b="1" dirty="0" smtClean="0"/>
                        <a:t>1. When</a:t>
                      </a:r>
                      <a:r>
                        <a:rPr lang="en-JM" dirty="0" smtClean="0"/>
                        <a:t> are we to get ready? </a:t>
                      </a:r>
                      <a:endParaRPr lang="en-JM" dirty="0"/>
                    </a:p>
                  </a:txBody>
                  <a:tcPr/>
                </a:tc>
                <a:tc>
                  <a:txBody>
                    <a:bodyPr/>
                    <a:lstStyle/>
                    <a:p>
                      <a:pPr algn="ctr"/>
                      <a:r>
                        <a:rPr lang="en-JM" sz="2400" b="1" dirty="0" smtClean="0"/>
                        <a:t>?</a:t>
                      </a:r>
                      <a:endParaRPr lang="en-JM" b="1" dirty="0"/>
                    </a:p>
                  </a:txBody>
                  <a:tcPr/>
                </a:tc>
              </a:tr>
              <a:tr h="458122">
                <a:tc>
                  <a:txBody>
                    <a:bodyPr/>
                    <a:lstStyle/>
                    <a:p>
                      <a:r>
                        <a:rPr lang="en-JM" b="1" dirty="0" smtClean="0"/>
                        <a:t>2. When</a:t>
                      </a:r>
                      <a:r>
                        <a:rPr lang="en-JM" dirty="0" smtClean="0"/>
                        <a:t> are we to be sealed in our foreheads?</a:t>
                      </a:r>
                      <a:endParaRPr lang="en-JM" dirty="0"/>
                    </a:p>
                  </a:txBody>
                  <a:tcPr/>
                </a:tc>
                <a:tc>
                  <a:txBody>
                    <a:bodyPr/>
                    <a:lstStyle/>
                    <a:p>
                      <a:pPr algn="ctr"/>
                      <a:r>
                        <a:rPr lang="en-JM" sz="2400" b="1" smtClean="0"/>
                        <a:t>?</a:t>
                      </a:r>
                      <a:endParaRPr lang="en-JM" dirty="0"/>
                    </a:p>
                  </a:txBody>
                  <a:tcPr/>
                </a:tc>
              </a:tr>
              <a:tr h="790731">
                <a:tc>
                  <a:txBody>
                    <a:bodyPr/>
                    <a:lstStyle/>
                    <a:p>
                      <a:r>
                        <a:rPr lang="en-JM" b="1" dirty="0" smtClean="0"/>
                        <a:t>3. What</a:t>
                      </a:r>
                      <a:r>
                        <a:rPr lang="en-JM" dirty="0" smtClean="0"/>
                        <a:t> </a:t>
                      </a:r>
                      <a:r>
                        <a:rPr lang="en-JM" b="1" dirty="0" smtClean="0"/>
                        <a:t>exactly</a:t>
                      </a:r>
                      <a:r>
                        <a:rPr lang="en-JM" dirty="0" smtClean="0"/>
                        <a:t> is Jesus doing in the Heavenly Sanctuary right now? </a:t>
                      </a:r>
                      <a:endParaRPr lang="en-JM" dirty="0"/>
                    </a:p>
                  </a:txBody>
                  <a:tcPr/>
                </a:tc>
                <a:tc>
                  <a:txBody>
                    <a:bodyPr/>
                    <a:lstStyle/>
                    <a:p>
                      <a:pPr algn="ctr"/>
                      <a:r>
                        <a:rPr lang="en-JM" sz="2400" b="1" smtClean="0"/>
                        <a:t>?</a:t>
                      </a:r>
                      <a:endParaRPr lang="en-JM" dirty="0"/>
                    </a:p>
                  </a:txBody>
                  <a:tcPr/>
                </a:tc>
              </a:tr>
              <a:tr h="790731">
                <a:tc>
                  <a:txBody>
                    <a:bodyPr/>
                    <a:lstStyle/>
                    <a:p>
                      <a:r>
                        <a:rPr lang="en-JM" b="1" dirty="0" smtClean="0"/>
                        <a:t>4. When</a:t>
                      </a:r>
                      <a:r>
                        <a:rPr lang="en-JM" dirty="0" smtClean="0"/>
                        <a:t> did Jesus’ work start in the Holy of Holies / the Most Holy Place / Holiest of All?</a:t>
                      </a:r>
                      <a:endParaRPr lang="en-JM" dirty="0"/>
                    </a:p>
                  </a:txBody>
                  <a:tcPr/>
                </a:tc>
                <a:tc>
                  <a:txBody>
                    <a:bodyPr/>
                    <a:lstStyle/>
                    <a:p>
                      <a:pPr algn="ctr"/>
                      <a:r>
                        <a:rPr lang="en-JM" sz="2400" b="1" smtClean="0"/>
                        <a:t>?</a:t>
                      </a:r>
                      <a:endParaRPr lang="en-JM" dirty="0"/>
                    </a:p>
                  </a:txBody>
                  <a:tcPr/>
                </a:tc>
              </a:tr>
              <a:tr h="458122">
                <a:tc>
                  <a:txBody>
                    <a:bodyPr/>
                    <a:lstStyle/>
                    <a:p>
                      <a:r>
                        <a:rPr lang="en-JM" b="1" dirty="0" smtClean="0"/>
                        <a:t>5. Why</a:t>
                      </a:r>
                      <a:r>
                        <a:rPr lang="en-JM" dirty="0" smtClean="0"/>
                        <a:t> does Jesus have to minister in the MHP? </a:t>
                      </a:r>
                      <a:endParaRPr lang="en-JM" dirty="0"/>
                    </a:p>
                  </a:txBody>
                  <a:tcPr/>
                </a:tc>
                <a:tc>
                  <a:txBody>
                    <a:bodyPr/>
                    <a:lstStyle/>
                    <a:p>
                      <a:pPr algn="ctr"/>
                      <a:r>
                        <a:rPr lang="en-JM" sz="2400" b="1" smtClean="0"/>
                        <a:t>?</a:t>
                      </a:r>
                      <a:endParaRPr lang="en-JM" dirty="0"/>
                    </a:p>
                  </a:txBody>
                  <a:tcPr/>
                </a:tc>
              </a:tr>
              <a:tr h="753078">
                <a:tc>
                  <a:txBody>
                    <a:bodyPr/>
                    <a:lstStyle/>
                    <a:p>
                      <a:r>
                        <a:rPr lang="en-JM" b="1" dirty="0" smtClean="0"/>
                        <a:t>6.</a:t>
                      </a:r>
                      <a:r>
                        <a:rPr lang="en-JM" dirty="0" smtClean="0"/>
                        <a:t> Wasn’t His death on the cross sufficient?    </a:t>
                      </a:r>
                      <a:r>
                        <a:rPr lang="en-JM" sz="1600" dirty="0" smtClean="0"/>
                        <a:t>(Connected to Q.</a:t>
                      </a:r>
                      <a:r>
                        <a:rPr lang="en-JM" sz="1600" baseline="0" dirty="0" smtClean="0"/>
                        <a:t> 5</a:t>
                      </a:r>
                      <a:r>
                        <a:rPr lang="en-JM" sz="1600" dirty="0" smtClean="0"/>
                        <a:t>)</a:t>
                      </a:r>
                      <a:endParaRPr lang="en-JM" dirty="0"/>
                    </a:p>
                  </a:txBody>
                  <a:tcPr/>
                </a:tc>
                <a:tc>
                  <a:txBody>
                    <a:bodyPr/>
                    <a:lstStyle/>
                    <a:p>
                      <a:pPr algn="ctr"/>
                      <a:r>
                        <a:rPr lang="en-JM" sz="2400" b="1" smtClean="0"/>
                        <a:t>?</a:t>
                      </a:r>
                      <a:endParaRPr lang="en-JM" dirty="0"/>
                    </a:p>
                  </a:txBody>
                  <a:tcPr/>
                </a:tc>
              </a:tr>
              <a:tr h="790731">
                <a:tc>
                  <a:txBody>
                    <a:bodyPr/>
                    <a:lstStyle/>
                    <a:p>
                      <a:r>
                        <a:rPr lang="en-JM" b="1" dirty="0" smtClean="0"/>
                        <a:t>7.</a:t>
                      </a:r>
                      <a:r>
                        <a:rPr lang="en-JM" dirty="0" smtClean="0"/>
                        <a:t> Didn’t He defeat satan when He died on the cross? </a:t>
                      </a:r>
                      <a:r>
                        <a:rPr lang="en-JM" sz="1800" dirty="0" smtClean="0"/>
                        <a:t>(Related to Q.</a:t>
                      </a:r>
                      <a:r>
                        <a:rPr lang="en-JM" sz="1800" baseline="0" dirty="0" smtClean="0"/>
                        <a:t> 6</a:t>
                      </a:r>
                      <a:r>
                        <a:rPr lang="en-JM" sz="1800" dirty="0" smtClean="0"/>
                        <a:t>)</a:t>
                      </a:r>
                      <a:endParaRPr lang="en-JM" dirty="0"/>
                    </a:p>
                  </a:txBody>
                  <a:tcPr/>
                </a:tc>
                <a:tc>
                  <a:txBody>
                    <a:bodyPr/>
                    <a:lstStyle/>
                    <a:p>
                      <a:pPr algn="ctr"/>
                      <a:r>
                        <a:rPr lang="en-JM" sz="2400" b="1" dirty="0" smtClean="0"/>
                        <a:t>?</a:t>
                      </a:r>
                      <a:endParaRPr lang="en-JM" dirty="0"/>
                    </a:p>
                  </a:txBody>
                  <a:tcPr/>
                </a:tc>
              </a:tr>
            </a:tbl>
          </a:graphicData>
        </a:graphic>
      </p:graphicFrame>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val="107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157162"/>
            <a:ext cx="2986088" cy="62990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486" y="1333499"/>
            <a:ext cx="3015337" cy="3309939"/>
          </a:xfrm>
          <a:prstGeom prst="rect">
            <a:avLst/>
          </a:prstGeom>
        </p:spPr>
      </p:pic>
    </p:spTree>
    <p:extLst>
      <p:ext uri="{BB962C8B-B14F-4D97-AF65-F5344CB8AC3E}">
        <p14:creationId xmlns:p14="http://schemas.microsoft.com/office/powerpoint/2010/main" val="339162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5" y="371063"/>
            <a:ext cx="10426147" cy="921026"/>
          </a:xfrm>
        </p:spPr>
        <p:txBody>
          <a:bodyPr/>
          <a:lstStyle/>
          <a:p>
            <a:r>
              <a:rPr lang="en-JM" b="1" dirty="0" smtClean="0"/>
              <a:t>WHERE IS JESUS NOW? AND WHAT IS HE DOING NOW? </a:t>
            </a:r>
            <a:endParaRPr lang="en-JM" b="1" dirty="0"/>
          </a:p>
        </p:txBody>
      </p:sp>
      <p:sp>
        <p:nvSpPr>
          <p:cNvPr id="3" name="Content Placeholder 2"/>
          <p:cNvSpPr>
            <a:spLocks noGrp="1"/>
          </p:cNvSpPr>
          <p:nvPr>
            <p:ph idx="1"/>
          </p:nvPr>
        </p:nvSpPr>
        <p:spPr>
          <a:xfrm>
            <a:off x="685800" y="1754441"/>
            <a:ext cx="11002616" cy="4493959"/>
          </a:xfrm>
        </p:spPr>
        <p:txBody>
          <a:bodyPr>
            <a:normAutofit/>
          </a:bodyPr>
          <a:lstStyle/>
          <a:p>
            <a:pPr marL="0" indent="0">
              <a:buNone/>
            </a:pPr>
            <a:r>
              <a:rPr lang="en-JM" sz="2800" dirty="0" smtClean="0"/>
              <a:t>BACKGROUND: John 10:</a:t>
            </a:r>
          </a:p>
          <a:p>
            <a:r>
              <a:rPr lang="en-JM" sz="2800" dirty="0" smtClean="0"/>
              <a:t>1. Verily</a:t>
            </a:r>
            <a:r>
              <a:rPr lang="en-JM" sz="2800" dirty="0"/>
              <a:t>, verily, I say unto you, He that entereth not by the </a:t>
            </a:r>
            <a:r>
              <a:rPr lang="en-JM" sz="2800" b="1" u="sng" dirty="0"/>
              <a:t>door</a:t>
            </a:r>
            <a:r>
              <a:rPr lang="en-JM" sz="2800" dirty="0"/>
              <a:t> into the </a:t>
            </a:r>
            <a:r>
              <a:rPr lang="en-JM" sz="2800" b="1" dirty="0"/>
              <a:t>sheepfold</a:t>
            </a:r>
            <a:r>
              <a:rPr lang="en-JM" sz="2800" dirty="0"/>
              <a:t>, but climbeth up some other way, the same is a thief and a robber.</a:t>
            </a:r>
          </a:p>
          <a:p>
            <a:r>
              <a:rPr lang="en-JM" sz="2800" dirty="0" smtClean="0"/>
              <a:t>2. </a:t>
            </a:r>
            <a:r>
              <a:rPr lang="en-JM" sz="2800" dirty="0"/>
              <a:t>But he that entereth in by the </a:t>
            </a:r>
            <a:r>
              <a:rPr lang="en-JM" sz="2800" b="1" u="sng" dirty="0"/>
              <a:t>door</a:t>
            </a:r>
            <a:r>
              <a:rPr lang="en-JM" sz="2800" dirty="0"/>
              <a:t> is the </a:t>
            </a:r>
            <a:r>
              <a:rPr lang="en-JM" sz="2800" b="1" u="sng" dirty="0">
                <a:solidFill>
                  <a:srgbClr val="FFFF00"/>
                </a:solidFill>
              </a:rPr>
              <a:t>shepherd</a:t>
            </a:r>
            <a:r>
              <a:rPr lang="en-JM" sz="2800" dirty="0"/>
              <a:t> of the sheep.</a:t>
            </a:r>
          </a:p>
          <a:p>
            <a:r>
              <a:rPr lang="en-JM" sz="2800" dirty="0" smtClean="0"/>
              <a:t>3. </a:t>
            </a:r>
            <a:r>
              <a:rPr lang="en-JM" sz="2800" dirty="0"/>
              <a:t>To him the porter openeth; and the </a:t>
            </a:r>
            <a:r>
              <a:rPr lang="en-JM" sz="2800" b="1" dirty="0"/>
              <a:t>sheep</a:t>
            </a:r>
            <a:r>
              <a:rPr lang="en-JM" sz="2800" dirty="0"/>
              <a:t> hear his voice: and he calleth his own </a:t>
            </a:r>
            <a:r>
              <a:rPr lang="en-JM" sz="2800" b="1" dirty="0"/>
              <a:t>sheep</a:t>
            </a:r>
            <a:r>
              <a:rPr lang="en-JM" sz="2800" dirty="0"/>
              <a:t> </a:t>
            </a:r>
            <a:r>
              <a:rPr lang="en-JM" sz="2800" b="1" u="sng" dirty="0"/>
              <a:t>by name</a:t>
            </a:r>
            <a:r>
              <a:rPr lang="en-JM" sz="2800" dirty="0"/>
              <a:t>, and </a:t>
            </a:r>
            <a:r>
              <a:rPr lang="en-JM" sz="2800" b="1" dirty="0">
                <a:solidFill>
                  <a:srgbClr val="FFFF00"/>
                </a:solidFill>
              </a:rPr>
              <a:t>leadeth them out</a:t>
            </a:r>
            <a:r>
              <a:rPr lang="en-JM" sz="2800" dirty="0"/>
              <a:t>.</a:t>
            </a:r>
          </a:p>
          <a:p>
            <a:r>
              <a:rPr lang="en-JM" sz="2800" dirty="0" smtClean="0"/>
              <a:t>4. </a:t>
            </a:r>
            <a:r>
              <a:rPr lang="en-JM" sz="2800" dirty="0"/>
              <a:t>And when he putteth forth his own </a:t>
            </a:r>
            <a:r>
              <a:rPr lang="en-JM" sz="2800" b="1" dirty="0"/>
              <a:t>sheep</a:t>
            </a:r>
            <a:r>
              <a:rPr lang="en-JM" sz="2800" dirty="0"/>
              <a:t>, </a:t>
            </a:r>
            <a:r>
              <a:rPr lang="en-JM" sz="2800" b="1" dirty="0">
                <a:solidFill>
                  <a:srgbClr val="FFFF00"/>
                </a:solidFill>
              </a:rPr>
              <a:t>he goeth before them</a:t>
            </a:r>
            <a:r>
              <a:rPr lang="en-JM" sz="2800" dirty="0"/>
              <a:t>, and </a:t>
            </a:r>
            <a:r>
              <a:rPr lang="en-JM" sz="2800" b="1" u="sng" dirty="0">
                <a:solidFill>
                  <a:srgbClr val="FFC000"/>
                </a:solidFill>
              </a:rPr>
              <a:t>the sheep follow him</a:t>
            </a:r>
            <a:r>
              <a:rPr lang="en-JM" sz="2800" dirty="0"/>
              <a:t>: for they know his voice.</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46004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90276"/>
            <a:ext cx="10684564" cy="4358124"/>
          </a:xfrm>
        </p:spPr>
        <p:txBody>
          <a:bodyPr>
            <a:noAutofit/>
          </a:bodyPr>
          <a:lstStyle/>
          <a:p>
            <a:pPr marL="0" indent="0">
              <a:buNone/>
            </a:pPr>
            <a:r>
              <a:rPr lang="en-JM" sz="3200" dirty="0" smtClean="0"/>
              <a:t>BACKGROUND: John 10:</a:t>
            </a:r>
          </a:p>
          <a:p>
            <a:pPr marL="0" indent="0">
              <a:buNone/>
            </a:pPr>
            <a:r>
              <a:rPr lang="en-JM" sz="3200" dirty="0" smtClean="0"/>
              <a:t>9. </a:t>
            </a:r>
            <a:r>
              <a:rPr lang="en-JM" sz="3200" b="1" dirty="0">
                <a:solidFill>
                  <a:srgbClr val="FFC000"/>
                </a:solidFill>
              </a:rPr>
              <a:t>I am the </a:t>
            </a:r>
            <a:r>
              <a:rPr lang="en-JM" sz="3200" b="1" u="sng" dirty="0">
                <a:solidFill>
                  <a:srgbClr val="FFC000"/>
                </a:solidFill>
              </a:rPr>
              <a:t>door</a:t>
            </a:r>
            <a:r>
              <a:rPr lang="en-JM" sz="3200" dirty="0"/>
              <a:t>: by me if any man enter in, </a:t>
            </a:r>
            <a:r>
              <a:rPr lang="en-JM" sz="3200" b="1" u="sng" dirty="0"/>
              <a:t>he shall be saved</a:t>
            </a:r>
            <a:r>
              <a:rPr lang="en-JM" sz="3200" dirty="0"/>
              <a:t>, and shall go in and out, and find pasture.</a:t>
            </a:r>
          </a:p>
          <a:p>
            <a:pPr marL="0" indent="0">
              <a:buNone/>
            </a:pPr>
            <a:r>
              <a:rPr lang="en-JM" sz="3200" dirty="0" smtClean="0"/>
              <a:t>10. </a:t>
            </a:r>
            <a:r>
              <a:rPr lang="en-JM" sz="3200" b="1" u="sng" dirty="0"/>
              <a:t>The thief</a:t>
            </a:r>
            <a:r>
              <a:rPr lang="en-JM" sz="3200" dirty="0"/>
              <a:t> cometh not, but for to steal, and to kill, and to destroy: I am come that they might </a:t>
            </a:r>
            <a:r>
              <a:rPr lang="en-JM" sz="3200" b="1" dirty="0"/>
              <a:t>have life</a:t>
            </a:r>
            <a:r>
              <a:rPr lang="en-JM" sz="3200" dirty="0"/>
              <a:t>, and that they might have it more abundantly.</a:t>
            </a:r>
          </a:p>
          <a:p>
            <a:pPr marL="0" indent="0">
              <a:buNone/>
            </a:pPr>
            <a:r>
              <a:rPr lang="en-JM" sz="3200" dirty="0" smtClean="0"/>
              <a:t>11. </a:t>
            </a:r>
            <a:r>
              <a:rPr lang="en-JM" sz="3200" b="1" u="sng" dirty="0">
                <a:solidFill>
                  <a:srgbClr val="FFCCCC"/>
                </a:solidFill>
              </a:rPr>
              <a:t>I am the good shepherd</a:t>
            </a:r>
            <a:r>
              <a:rPr lang="en-JM" sz="3200" dirty="0"/>
              <a:t>: the good shepherd </a:t>
            </a:r>
            <a:r>
              <a:rPr lang="en-JM" sz="3200" b="1" u="sng" dirty="0">
                <a:solidFill>
                  <a:srgbClr val="FFC000"/>
                </a:solidFill>
              </a:rPr>
              <a:t>giveth his life </a:t>
            </a:r>
            <a:r>
              <a:rPr lang="en-JM" sz="3200" dirty="0"/>
              <a:t>for the </a:t>
            </a:r>
            <a:r>
              <a:rPr lang="en-JM" sz="3200" b="1" dirty="0"/>
              <a:t>sheep</a:t>
            </a:r>
            <a:r>
              <a:rPr lang="en-JM" sz="3200" dirty="0"/>
              <a:t>.</a:t>
            </a:r>
            <a:endParaRPr lang="en-JM" sz="3200" dirty="0" smtClean="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4</a:t>
            </a:fld>
            <a:endParaRPr lang="en-US">
              <a:solidFill>
                <a:prstClr val="white"/>
              </a:solidFill>
            </a:endParaRPr>
          </a:p>
        </p:txBody>
      </p:sp>
      <p:sp>
        <p:nvSpPr>
          <p:cNvPr id="6" name="Title 1"/>
          <p:cNvSpPr>
            <a:spLocks noGrp="1"/>
          </p:cNvSpPr>
          <p:nvPr>
            <p:ph type="title"/>
          </p:nvPr>
        </p:nvSpPr>
        <p:spPr>
          <a:xfrm>
            <a:off x="685801" y="609601"/>
            <a:ext cx="10426147" cy="921026"/>
          </a:xfrm>
        </p:spPr>
        <p:txBody>
          <a:bodyPr/>
          <a:lstStyle/>
          <a:p>
            <a:r>
              <a:rPr lang="en-JM" b="1" dirty="0" smtClean="0"/>
              <a:t>WHERE IS JESUS NOW? AND WHAT IS HE DOING NOW? </a:t>
            </a:r>
            <a:endParaRPr lang="en-JM" b="1" dirty="0"/>
          </a:p>
        </p:txBody>
      </p:sp>
    </p:spTree>
    <p:extLst>
      <p:ext uri="{BB962C8B-B14F-4D97-AF65-F5344CB8AC3E}">
        <p14:creationId xmlns:p14="http://schemas.microsoft.com/office/powerpoint/2010/main" val="368006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065867"/>
            <a:ext cx="11141764" cy="4182533"/>
          </a:xfrm>
        </p:spPr>
        <p:txBody>
          <a:bodyPr>
            <a:normAutofit/>
          </a:bodyPr>
          <a:lstStyle/>
          <a:p>
            <a:pPr marL="0" indent="0">
              <a:buNone/>
            </a:pPr>
            <a:r>
              <a:rPr lang="en-JM" sz="3200" dirty="0" smtClean="0"/>
              <a:t>BACKGROUND: John 10:</a:t>
            </a:r>
          </a:p>
          <a:p>
            <a:pPr marL="0" indent="0">
              <a:buNone/>
            </a:pPr>
            <a:r>
              <a:rPr lang="en-JM" sz="3200" dirty="0" smtClean="0"/>
              <a:t>14. </a:t>
            </a:r>
            <a:r>
              <a:rPr lang="en-JM" sz="3200" b="1" u="sng" dirty="0">
                <a:solidFill>
                  <a:srgbClr val="FFCCCC"/>
                </a:solidFill>
              </a:rPr>
              <a:t>I am the good shepherd</a:t>
            </a:r>
            <a:r>
              <a:rPr lang="en-JM" sz="3200" dirty="0"/>
              <a:t>, and </a:t>
            </a:r>
            <a:r>
              <a:rPr lang="en-JM" sz="3200" b="1" dirty="0"/>
              <a:t>know my sheep</a:t>
            </a:r>
            <a:r>
              <a:rPr lang="en-JM" sz="3200" dirty="0"/>
              <a:t>, and </a:t>
            </a:r>
            <a:r>
              <a:rPr lang="en-JM" sz="3200" b="1" u="sng" dirty="0"/>
              <a:t>am known of mine</a:t>
            </a:r>
            <a:r>
              <a:rPr lang="en-JM" sz="3200" dirty="0" smtClean="0"/>
              <a:t>.</a:t>
            </a:r>
          </a:p>
          <a:p>
            <a:pPr marL="0" indent="0">
              <a:buNone/>
            </a:pPr>
            <a:r>
              <a:rPr lang="en-JM" sz="3200" dirty="0" smtClean="0"/>
              <a:t>27. </a:t>
            </a:r>
            <a:r>
              <a:rPr lang="en-JM" sz="3200" dirty="0"/>
              <a:t>My sheep hear my voice, and I know them, and </a:t>
            </a:r>
            <a:r>
              <a:rPr lang="en-JM" sz="3200" b="1" u="sng" dirty="0"/>
              <a:t>they follow me</a:t>
            </a:r>
            <a:r>
              <a:rPr lang="en-JM" sz="3200" dirty="0" smtClean="0"/>
              <a:t>: </a:t>
            </a:r>
            <a:r>
              <a:rPr lang="en-JM" sz="2400" i="1" dirty="0" smtClean="0"/>
              <a:t>(v. 4 refers)</a:t>
            </a:r>
            <a:endParaRPr lang="en-JM" sz="3200" i="1" dirty="0"/>
          </a:p>
          <a:p>
            <a:pPr marL="0" indent="0">
              <a:buNone/>
            </a:pPr>
            <a:r>
              <a:rPr lang="en-JM" sz="3200" dirty="0" smtClean="0"/>
              <a:t>28. </a:t>
            </a:r>
            <a:r>
              <a:rPr lang="en-JM" sz="3200" dirty="0"/>
              <a:t>And I give unto them </a:t>
            </a:r>
            <a:r>
              <a:rPr lang="en-JM" sz="3200" b="1" u="sng" dirty="0"/>
              <a:t>eternal life</a:t>
            </a:r>
            <a:r>
              <a:rPr lang="en-JM" sz="3200" dirty="0"/>
              <a:t>; and they shall never perish, neither shall any man pluck them out of my </a:t>
            </a:r>
            <a:r>
              <a:rPr lang="en-JM" sz="3200" dirty="0" smtClean="0"/>
              <a:t>hand*.</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5</a:t>
            </a:fld>
            <a:endParaRPr lang="en-US">
              <a:solidFill>
                <a:prstClr val="white"/>
              </a:solidFill>
            </a:endParaRPr>
          </a:p>
        </p:txBody>
      </p:sp>
      <p:sp>
        <p:nvSpPr>
          <p:cNvPr id="6" name="Title 1"/>
          <p:cNvSpPr>
            <a:spLocks noGrp="1"/>
          </p:cNvSpPr>
          <p:nvPr>
            <p:ph type="title"/>
          </p:nvPr>
        </p:nvSpPr>
        <p:spPr>
          <a:xfrm>
            <a:off x="1043609" y="629479"/>
            <a:ext cx="10426147" cy="921026"/>
          </a:xfrm>
        </p:spPr>
        <p:txBody>
          <a:bodyPr/>
          <a:lstStyle/>
          <a:p>
            <a:r>
              <a:rPr lang="en-JM" b="1" dirty="0" smtClean="0"/>
              <a:t>WHERE IS JESUS NOW? AND WHAT IS HE DOING NOW? </a:t>
            </a:r>
            <a:endParaRPr lang="en-JM" b="1" dirty="0"/>
          </a:p>
        </p:txBody>
      </p:sp>
    </p:spTree>
    <p:extLst>
      <p:ext uri="{BB962C8B-B14F-4D97-AF65-F5344CB8AC3E}">
        <p14:creationId xmlns:p14="http://schemas.microsoft.com/office/powerpoint/2010/main" val="295734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9" y="352425"/>
            <a:ext cx="10744199" cy="976313"/>
          </a:xfrm>
        </p:spPr>
        <p:txBody>
          <a:bodyPr/>
          <a:lstStyle/>
          <a:p>
            <a:r>
              <a:rPr lang="en-JM" b="1" dirty="0" smtClean="0"/>
              <a:t>WHERE IS JESUS NOW? AND WHAT IS HE DOING NOW? </a:t>
            </a:r>
            <a:endParaRPr lang="en-JM" b="1" dirty="0"/>
          </a:p>
        </p:txBody>
      </p:sp>
      <p:sp>
        <p:nvSpPr>
          <p:cNvPr id="3" name="Content Placeholder 2"/>
          <p:cNvSpPr>
            <a:spLocks noGrp="1"/>
          </p:cNvSpPr>
          <p:nvPr>
            <p:ph idx="1"/>
          </p:nvPr>
        </p:nvSpPr>
        <p:spPr>
          <a:xfrm>
            <a:off x="814389" y="1789642"/>
            <a:ext cx="10131425" cy="4458758"/>
          </a:xfrm>
        </p:spPr>
        <p:txBody>
          <a:bodyPr>
            <a:noAutofit/>
          </a:bodyPr>
          <a:lstStyle/>
          <a:p>
            <a:pPr marL="0" indent="0">
              <a:buNone/>
            </a:pPr>
            <a:r>
              <a:rPr lang="en-JM" sz="2800" dirty="0" smtClean="0"/>
              <a:t>INTRODUCTION: </a:t>
            </a:r>
          </a:p>
          <a:p>
            <a:pPr marL="0" indent="0">
              <a:buNone/>
            </a:pPr>
            <a:r>
              <a:rPr lang="en-JM" sz="2800" b="1" dirty="0" smtClean="0">
                <a:solidFill>
                  <a:srgbClr val="FFFF00"/>
                </a:solidFill>
              </a:rPr>
              <a:t>Antitypical Day of Atonement began October 22, 1844</a:t>
            </a:r>
          </a:p>
          <a:p>
            <a:pPr marL="0" indent="0">
              <a:buNone/>
            </a:pPr>
            <a:r>
              <a:rPr lang="en-JM" sz="2800" dirty="0" smtClean="0"/>
              <a:t>Jesus’ </a:t>
            </a:r>
            <a:r>
              <a:rPr lang="en-JM" sz="2800" b="1" u="sng" dirty="0" smtClean="0"/>
              <a:t>role</a:t>
            </a:r>
            <a:r>
              <a:rPr lang="en-JM" sz="2800" dirty="0" smtClean="0"/>
              <a:t> or </a:t>
            </a:r>
            <a:r>
              <a:rPr lang="en-JM" sz="2800" b="1" u="sng" dirty="0" smtClean="0"/>
              <a:t>work</a:t>
            </a:r>
            <a:r>
              <a:rPr lang="en-JM" sz="2800" dirty="0" smtClean="0"/>
              <a:t> switches to </a:t>
            </a:r>
            <a:r>
              <a:rPr lang="en-JM" sz="2800" b="1" u="sng" dirty="0" smtClean="0"/>
              <a:t>High Priest</a:t>
            </a:r>
            <a:r>
              <a:rPr lang="en-JM" sz="2800" dirty="0" smtClean="0"/>
              <a:t> and his </a:t>
            </a:r>
            <a:r>
              <a:rPr lang="en-JM" sz="2800" b="1" u="sng" dirty="0" smtClean="0"/>
              <a:t>place</a:t>
            </a:r>
            <a:r>
              <a:rPr lang="en-JM" sz="2800" dirty="0" smtClean="0"/>
              <a:t> switches to The Holiest of All / The Holy of Holies / The Most Holy Place – Really, this is </a:t>
            </a:r>
            <a:r>
              <a:rPr lang="en-JM" sz="2800" b="1" u="sng" dirty="0" smtClean="0">
                <a:solidFill>
                  <a:srgbClr val="FFFF00"/>
                </a:solidFill>
              </a:rPr>
              <a:t>another phase in the Plan of Redemption</a:t>
            </a:r>
            <a:r>
              <a:rPr lang="en-JM" sz="2800" b="1" dirty="0"/>
              <a:t>!</a:t>
            </a:r>
            <a:endParaRPr lang="en-JM" sz="2800" b="1" dirty="0" smtClean="0"/>
          </a:p>
          <a:p>
            <a:pPr marL="0" indent="0">
              <a:buNone/>
            </a:pPr>
            <a:r>
              <a:rPr lang="en-JM" sz="2800" dirty="0" smtClean="0"/>
              <a:t>An in-depth look at the Typical Day of Atonement </a:t>
            </a:r>
            <a:r>
              <a:rPr lang="en-JM" sz="2800" i="1" dirty="0" smtClean="0"/>
              <a:t>per se </a:t>
            </a:r>
            <a:r>
              <a:rPr lang="en-JM" sz="2800" dirty="0" smtClean="0"/>
              <a:t>will reveal what Jesus is currently doing in Heaven – Minus the actual sacrifices of lambs, etc. (</a:t>
            </a:r>
            <a:r>
              <a:rPr lang="en-JM" sz="2800" u="sng" dirty="0" smtClean="0"/>
              <a:t>Ref. Hebrews 10:10 – 12</a:t>
            </a:r>
            <a:r>
              <a:rPr lang="en-JM" sz="2800" dirty="0" smtClean="0"/>
              <a:t>)</a:t>
            </a:r>
          </a:p>
          <a:p>
            <a:pPr marL="0" indent="0">
              <a:buNone/>
            </a:pPr>
            <a:r>
              <a:rPr lang="en-JM" sz="2800" dirty="0" smtClean="0"/>
              <a:t>[Please see Leviticus chapters 16 &amp; 23, etc.]</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140378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5" y="308053"/>
            <a:ext cx="10131425" cy="710596"/>
          </a:xfrm>
        </p:spPr>
        <p:txBody>
          <a:bodyPr/>
          <a:lstStyle/>
          <a:p>
            <a:pPr algn="ctr"/>
            <a:r>
              <a:rPr lang="en-JM" b="1" dirty="0" smtClean="0">
                <a:effectLst>
                  <a:outerShdw blurRad="38100" dist="38100" dir="2700000" algn="tl">
                    <a:srgbClr val="000000">
                      <a:alpha val="43137"/>
                    </a:srgbClr>
                  </a:outerShdw>
                </a:effectLst>
              </a:rPr>
              <a:t>JUST AS VITAL</a:t>
            </a:r>
            <a:endParaRPr lang="en-JM"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7583" y="1195111"/>
            <a:ext cx="11674929" cy="5271486"/>
          </a:xfrm>
        </p:spPr>
        <p:txBody>
          <a:bodyPr>
            <a:noAutofit/>
          </a:bodyPr>
          <a:lstStyle/>
          <a:p>
            <a:pPr algn="just"/>
            <a:r>
              <a:rPr lang="en-JM" sz="3600" b="1" u="sng" dirty="0"/>
              <a:t>The intercession of Christ in man's behalf in the sanctuary above is as </a:t>
            </a:r>
            <a:r>
              <a:rPr lang="en-JM" sz="3600" b="1" i="1" u="sng" dirty="0" smtClean="0"/>
              <a:t>essential</a:t>
            </a:r>
            <a:r>
              <a:rPr lang="en-JM" sz="4400" b="1" dirty="0">
                <a:solidFill>
                  <a:srgbClr val="FF0000"/>
                </a:solidFill>
              </a:rPr>
              <a:t>*</a:t>
            </a:r>
            <a:r>
              <a:rPr lang="en-JM" sz="3600" b="1" u="sng" dirty="0" smtClean="0"/>
              <a:t> </a:t>
            </a:r>
            <a:r>
              <a:rPr lang="en-JM" sz="3600" b="1" u="sng" dirty="0"/>
              <a:t>to the plan of salvation as was His death upon the cross</a:t>
            </a:r>
            <a:r>
              <a:rPr lang="en-JM" sz="3600" b="1" dirty="0"/>
              <a:t>. </a:t>
            </a:r>
            <a:r>
              <a:rPr lang="en-JM" sz="3600" dirty="0"/>
              <a:t>By His death He began that work which after His resurrection He ascended to complete in heaven. </a:t>
            </a:r>
            <a:endParaRPr lang="en-JM" sz="3600" dirty="0" smtClean="0"/>
          </a:p>
          <a:p>
            <a:pPr algn="just"/>
            <a:endParaRPr lang="en-JM" sz="3600" i="1" dirty="0" smtClean="0"/>
          </a:p>
          <a:p>
            <a:pPr marL="0" indent="0" algn="just">
              <a:buNone/>
            </a:pPr>
            <a:r>
              <a:rPr lang="en-JM" sz="3600" i="1" dirty="0" smtClean="0"/>
              <a:t>{Hebrews 6:20</a:t>
            </a:r>
            <a:r>
              <a:rPr lang="en-JM" sz="3600" dirty="0"/>
              <a:t>}</a:t>
            </a:r>
            <a:r>
              <a:rPr lang="en-JM" sz="3600" dirty="0" smtClean="0"/>
              <a:t> </a:t>
            </a:r>
            <a:r>
              <a:rPr lang="en-JM" sz="3600" dirty="0"/>
              <a:t>There the light from the cross of Calvary is reflected. There we may gain </a:t>
            </a:r>
            <a:r>
              <a:rPr lang="en-JM" sz="3600" b="1" u="sng" dirty="0"/>
              <a:t>a clearer insight into the mysteries of redemption</a:t>
            </a:r>
            <a:r>
              <a:rPr lang="en-JM" sz="3600" dirty="0"/>
              <a:t>. </a:t>
            </a:r>
            <a:endParaRPr lang="en-JM" sz="36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7</a:t>
            </a:fld>
            <a:endParaRPr lang="en-US">
              <a:solidFill>
                <a:prstClr val="white"/>
              </a:solidFill>
            </a:endParaRPr>
          </a:p>
        </p:txBody>
      </p:sp>
      <p:sp>
        <p:nvSpPr>
          <p:cNvPr id="5" name="Rectangle 4"/>
          <p:cNvSpPr/>
          <p:nvPr/>
        </p:nvSpPr>
        <p:spPr>
          <a:xfrm>
            <a:off x="2372163" y="3743985"/>
            <a:ext cx="9352805"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800" b="1" dirty="0">
                <a:solidFill>
                  <a:srgbClr val="FFFF00"/>
                </a:solidFill>
              </a:rPr>
              <a:t>We must by faith enter within the veil, "whither the forerunner is for us entered."</a:t>
            </a:r>
            <a:endParaRPr lang="en-JM" dirty="0"/>
          </a:p>
        </p:txBody>
      </p:sp>
    </p:spTree>
    <p:extLst>
      <p:ext uri="{BB962C8B-B14F-4D97-AF65-F5344CB8AC3E}">
        <p14:creationId xmlns:p14="http://schemas.microsoft.com/office/powerpoint/2010/main" val="3308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34" y="406946"/>
            <a:ext cx="10131425" cy="710596"/>
          </a:xfrm>
        </p:spPr>
        <p:txBody>
          <a:bodyPr/>
          <a:lstStyle/>
          <a:p>
            <a:pPr algn="ctr"/>
            <a:r>
              <a:rPr lang="en-JM" b="1" dirty="0" smtClean="0"/>
              <a:t>ABUNDANT GRACE</a:t>
            </a:r>
            <a:endParaRPr lang="en-JM" b="1" dirty="0"/>
          </a:p>
        </p:txBody>
      </p:sp>
      <p:sp>
        <p:nvSpPr>
          <p:cNvPr id="3" name="Content Placeholder 2"/>
          <p:cNvSpPr>
            <a:spLocks noGrp="1"/>
          </p:cNvSpPr>
          <p:nvPr>
            <p:ph idx="1"/>
          </p:nvPr>
        </p:nvSpPr>
        <p:spPr>
          <a:xfrm>
            <a:off x="277583" y="1243737"/>
            <a:ext cx="11674929" cy="4914899"/>
          </a:xfrm>
        </p:spPr>
        <p:txBody>
          <a:bodyPr>
            <a:noAutofit/>
          </a:bodyPr>
          <a:lstStyle/>
          <a:p>
            <a:pPr algn="just"/>
            <a:r>
              <a:rPr lang="en-JM" sz="4000" u="sng" dirty="0"/>
              <a:t>The salvation of man is accomplished at an infinite expense to heaven</a:t>
            </a:r>
            <a:r>
              <a:rPr lang="en-JM" sz="4000" dirty="0"/>
              <a:t>; </a:t>
            </a:r>
            <a:r>
              <a:rPr lang="en-JM" sz="4000" b="1" dirty="0">
                <a:solidFill>
                  <a:srgbClr val="FFFF00"/>
                </a:solidFill>
              </a:rPr>
              <a:t>the sacrifice made is equal to the broadest demands of the broken law of God</a:t>
            </a:r>
            <a:r>
              <a:rPr lang="en-JM" sz="4000" dirty="0"/>
              <a:t>. </a:t>
            </a:r>
            <a:r>
              <a:rPr lang="en-JM" sz="4000" b="1" i="1" dirty="0"/>
              <a:t>Jesus has opened the way to the Father's </a:t>
            </a:r>
            <a:r>
              <a:rPr lang="en-JM" sz="4000" b="1" i="1" dirty="0" smtClean="0"/>
              <a:t>throne</a:t>
            </a:r>
            <a:r>
              <a:rPr lang="en-JM" sz="4000" b="1" i="1" dirty="0" smtClean="0">
                <a:solidFill>
                  <a:srgbClr val="FF0000"/>
                </a:solidFill>
              </a:rPr>
              <a:t>*</a:t>
            </a:r>
            <a:r>
              <a:rPr lang="en-JM" sz="4000" dirty="0" smtClean="0"/>
              <a:t>, </a:t>
            </a:r>
            <a:r>
              <a:rPr lang="en-JM" sz="4000" dirty="0"/>
              <a:t>and through His mediation the sincere desire of all who come to Him in faith may be presented before God.  </a:t>
            </a:r>
            <a:r>
              <a:rPr lang="en-JM" sz="4000" b="1" dirty="0"/>
              <a:t>FLB </a:t>
            </a:r>
            <a:r>
              <a:rPr lang="en-JM" sz="4000" b="1" dirty="0" smtClean="0"/>
              <a:t>204</a:t>
            </a:r>
          </a:p>
          <a:p>
            <a:pPr marL="0" indent="0" algn="just">
              <a:buNone/>
            </a:pPr>
            <a:r>
              <a:rPr lang="en-JM" sz="3600" dirty="0" smtClean="0"/>
              <a:t>[See </a:t>
            </a:r>
            <a:r>
              <a:rPr lang="en-JM" sz="3600" b="1" i="1" dirty="0">
                <a:solidFill>
                  <a:srgbClr val="FF0000"/>
                </a:solidFill>
              </a:rPr>
              <a:t>*</a:t>
            </a:r>
            <a:r>
              <a:rPr lang="en-JM" sz="3600" dirty="0" smtClean="0"/>
              <a:t>Acts 4:12]</a:t>
            </a:r>
            <a:endParaRPr lang="en-JM" sz="36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136462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5393" y="1964267"/>
            <a:ext cx="5614731" cy="2421464"/>
          </a:xfrm>
        </p:spPr>
        <p:txBody>
          <a:bodyPr>
            <a:noAutofit/>
          </a:bodyPr>
          <a:lstStyle/>
          <a:p>
            <a:r>
              <a:rPr lang="en-JM" sz="5400" b="1" dirty="0" smtClean="0">
                <a:solidFill>
                  <a:srgbClr val="FFFF00"/>
                </a:solidFill>
              </a:rPr>
              <a:t>JESUS IN THE MOST HOLY PLACE</a:t>
            </a:r>
            <a:endParaRPr lang="en-JM" sz="5400" b="1" dirty="0">
              <a:solidFill>
                <a:srgbClr val="FFFF00"/>
              </a:solidFill>
            </a:endParaRPr>
          </a:p>
        </p:txBody>
      </p:sp>
      <p:sp>
        <p:nvSpPr>
          <p:cNvPr id="3" name="Subtitle 2"/>
          <p:cNvSpPr>
            <a:spLocks noGrp="1"/>
          </p:cNvSpPr>
          <p:nvPr>
            <p:ph type="subTitle" idx="1"/>
          </p:nvPr>
        </p:nvSpPr>
        <p:spPr/>
        <p:txBody>
          <a:bodyPr>
            <a:normAutofit/>
          </a:bodyPr>
          <a:lstStyle/>
          <a:p>
            <a:r>
              <a:rPr lang="en-JM" sz="2800" b="1" i="1" u="sng" dirty="0" smtClean="0"/>
              <a:t>US</a:t>
            </a:r>
            <a:r>
              <a:rPr lang="en-JM" sz="2800" b="1" u="sng" dirty="0" smtClean="0"/>
              <a:t> </a:t>
            </a:r>
            <a:r>
              <a:rPr lang="en-JM" sz="2800" dirty="0" smtClean="0"/>
              <a:t>- </a:t>
            </a:r>
            <a:r>
              <a:rPr lang="en-JM" sz="2800" i="1" dirty="0" smtClean="0"/>
              <a:t>DOING THE CORRESPONDING WORK!</a:t>
            </a:r>
            <a:endParaRPr lang="en-JM" sz="2000" i="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5794389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3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8750</TotalTime>
  <Words>3738</Words>
  <Application>Microsoft Office PowerPoint</Application>
  <PresentationFormat>Widescreen</PresentationFormat>
  <Paragraphs>201</Paragraphs>
  <Slides>25</Slides>
  <Notes>22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Algerian</vt:lpstr>
      <vt:lpstr>AR DARLING</vt:lpstr>
      <vt:lpstr>Arial</vt:lpstr>
      <vt:lpstr>Batang</vt:lpstr>
      <vt:lpstr>Berlin Sans FB Demi</vt:lpstr>
      <vt:lpstr>Calibri</vt:lpstr>
      <vt:lpstr>Calibri Light</vt:lpstr>
      <vt:lpstr>Office Theme</vt:lpstr>
      <vt:lpstr>Celestial</vt:lpstr>
      <vt:lpstr>1_Celestial</vt:lpstr>
      <vt:lpstr>2_Celestial</vt:lpstr>
      <vt:lpstr>3_Celestial</vt:lpstr>
      <vt:lpstr>PowerPoint Presentation</vt:lpstr>
      <vt:lpstr>DOING “THE CORRESPONDING WORK”</vt:lpstr>
      <vt:lpstr>WHERE IS JESUS NOW? AND WHAT IS HE DOING NOW? </vt:lpstr>
      <vt:lpstr>WHERE IS JESUS NOW? AND WHAT IS HE DOING NOW? </vt:lpstr>
      <vt:lpstr>WHERE IS JESUS NOW? AND WHAT IS HE DOING NOW? </vt:lpstr>
      <vt:lpstr>WHERE IS JESUS NOW? AND WHAT IS HE DOING NOW? </vt:lpstr>
      <vt:lpstr>JUST AS VITAL</vt:lpstr>
      <vt:lpstr>ABUNDANT GRACE</vt:lpstr>
      <vt:lpstr>JESUS IN THE MOST HOLY PLACE</vt:lpstr>
      <vt:lpstr>LEVITICUS 23: 27  Also on the tenth day of this seventh month there shall be a day of atonement: it shall be an holy convocation unto you; and ye shall afflict your souls, and offer an offering made by fire unto the LORD.  28 And ye shall do no work in that same day: for it is a day of atonement, to make an atonement for you before the lord your God.  29 For whatsoever soul it be that shall not be afflicted in that same day, he shall be cut off from among his people. </vt:lpstr>
      <vt:lpstr>PowerPoint Presentation</vt:lpstr>
      <vt:lpstr>30 And whatsoever soul it be that doeth any work in that same day, the same soul will I destroy from among his people. 31 Ye shall do no manner of work: it shall be a statute for ever throughout your generations in all your dwellings. 32 It shall be unto you a sabbath of rest, and ye shall *afflict your souls: in the ninth day of the month at even, from even unto even, shall ye celebrate your sabbath. *This is the emphasis in the verses – Repeated more than others and lack of which results in being “cut off”!</vt:lpstr>
      <vt:lpstr>PowerPoint Presentation</vt:lpstr>
      <vt:lpstr>Christ is in the heavenly sanctuary!</vt:lpstr>
      <vt:lpstr>PAUSE!  HOW MANY WILL MAKE IT IN TO GOD’S KINGDOM / BE “*ALIVE AND REMAIN”? TYPES and  ANTITYPE</vt:lpstr>
      <vt:lpstr>PowerPoint Presentation</vt:lpstr>
      <vt:lpstr>PowerPoint Presentation</vt:lpstr>
      <vt:lpstr>THE SHAKING</vt:lpstr>
      <vt:lpstr>THE SHAKING</vt:lpstr>
      <vt:lpstr>THE SHAKING - 2</vt:lpstr>
      <vt:lpstr>Verse 23 - EGW comments</vt:lpstr>
      <vt:lpstr>PowerPoint Presentation</vt:lpstr>
      <vt:lpstr>DISCUSSION AND COMMENTS?</vt:lpstr>
      <vt:lpstr> DO WE HAVE ANY QUESTIONS?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THE CORRESPONDING WORK</dc:title>
  <dc:creator>Winston Farquharson</dc:creator>
  <cp:lastModifiedBy>Winston Farquharson</cp:lastModifiedBy>
  <cp:revision>129</cp:revision>
  <dcterms:created xsi:type="dcterms:W3CDTF">2020-05-26T20:41:31Z</dcterms:created>
  <dcterms:modified xsi:type="dcterms:W3CDTF">2021-02-20T23:20:19Z</dcterms:modified>
</cp:coreProperties>
</file>