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6"/>
  </p:notesMasterIdLst>
  <p:sldIdLst>
    <p:sldId id="256" r:id="rId2"/>
    <p:sldId id="257" r:id="rId3"/>
    <p:sldId id="353" r:id="rId4"/>
    <p:sldId id="340" r:id="rId5"/>
    <p:sldId id="356" r:id="rId6"/>
    <p:sldId id="258" r:id="rId7"/>
    <p:sldId id="354" r:id="rId8"/>
    <p:sldId id="259" r:id="rId9"/>
    <p:sldId id="281" r:id="rId10"/>
    <p:sldId id="282" r:id="rId11"/>
    <p:sldId id="283" r:id="rId12"/>
    <p:sldId id="284" r:id="rId13"/>
    <p:sldId id="260" r:id="rId14"/>
    <p:sldId id="265" r:id="rId15"/>
    <p:sldId id="341" r:id="rId16"/>
    <p:sldId id="261" r:id="rId17"/>
    <p:sldId id="358" r:id="rId18"/>
    <p:sldId id="262" r:id="rId19"/>
    <p:sldId id="263" r:id="rId20"/>
    <p:sldId id="269" r:id="rId21"/>
    <p:sldId id="270" r:id="rId22"/>
    <p:sldId id="272" r:id="rId23"/>
    <p:sldId id="264" r:id="rId24"/>
    <p:sldId id="266" r:id="rId25"/>
    <p:sldId id="267" r:id="rId26"/>
    <p:sldId id="342" r:id="rId27"/>
    <p:sldId id="363" r:id="rId28"/>
    <p:sldId id="273" r:id="rId29"/>
    <p:sldId id="361" r:id="rId30"/>
    <p:sldId id="286" r:id="rId31"/>
    <p:sldId id="276" r:id="rId32"/>
    <p:sldId id="275" r:id="rId33"/>
    <p:sldId id="278" r:id="rId34"/>
    <p:sldId id="359" r:id="rId35"/>
    <p:sldId id="287" r:id="rId36"/>
    <p:sldId id="279" r:id="rId37"/>
    <p:sldId id="288" r:id="rId38"/>
    <p:sldId id="280" r:id="rId39"/>
    <p:sldId id="360" r:id="rId40"/>
    <p:sldId id="343" r:id="rId41"/>
    <p:sldId id="274" r:id="rId42"/>
    <p:sldId id="277" r:id="rId43"/>
    <p:sldId id="290" r:id="rId44"/>
    <p:sldId id="291" r:id="rId45"/>
    <p:sldId id="292" r:id="rId46"/>
    <p:sldId id="293" r:id="rId47"/>
    <p:sldId id="296" r:id="rId48"/>
    <p:sldId id="297" r:id="rId49"/>
    <p:sldId id="298" r:id="rId50"/>
    <p:sldId id="299" r:id="rId51"/>
    <p:sldId id="294" r:id="rId52"/>
    <p:sldId id="306" r:id="rId53"/>
    <p:sldId id="355" r:id="rId54"/>
    <p:sldId id="344"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8" r:id="rId71"/>
    <p:sldId id="325" r:id="rId72"/>
    <p:sldId id="362" r:id="rId73"/>
    <p:sldId id="330" r:id="rId74"/>
    <p:sldId id="345" r:id="rId75"/>
    <p:sldId id="346" r:id="rId76"/>
    <p:sldId id="347" r:id="rId77"/>
    <p:sldId id="331" r:id="rId78"/>
    <p:sldId id="357" r:id="rId79"/>
    <p:sldId id="332" r:id="rId80"/>
    <p:sldId id="348" r:id="rId81"/>
    <p:sldId id="335" r:id="rId82"/>
    <p:sldId id="333" r:id="rId83"/>
    <p:sldId id="334" r:id="rId84"/>
    <p:sldId id="349" r:id="rId85"/>
    <p:sldId id="336" r:id="rId86"/>
    <p:sldId id="337" r:id="rId87"/>
    <p:sldId id="338" r:id="rId88"/>
    <p:sldId id="350" r:id="rId89"/>
    <p:sldId id="302" r:id="rId90"/>
    <p:sldId id="309" r:id="rId91"/>
    <p:sldId id="339" r:id="rId92"/>
    <p:sldId id="364" r:id="rId93"/>
    <p:sldId id="366" r:id="rId94"/>
    <p:sldId id="365" r:id="rId95"/>
    <p:sldId id="367" r:id="rId96"/>
    <p:sldId id="368" r:id="rId97"/>
    <p:sldId id="300" r:id="rId98"/>
    <p:sldId id="303" r:id="rId99"/>
    <p:sldId id="305" r:id="rId100"/>
    <p:sldId id="307" r:id="rId101"/>
    <p:sldId id="301" r:id="rId102"/>
    <p:sldId id="304" r:id="rId103"/>
    <p:sldId id="329" r:id="rId104"/>
    <p:sldId id="308" r:id="rId10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66"/>
    <a:srgbClr val="00CC00"/>
    <a:srgbClr val="03020E"/>
    <a:srgbClr val="0033CC"/>
    <a:srgbClr val="6600FF"/>
    <a:srgbClr val="3333FF"/>
    <a:srgbClr val="009900"/>
    <a:srgbClr val="990033"/>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203" autoAdjust="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714"/>
    </p:cViewPr>
  </p:sorterViewPr>
  <p:notesViewPr>
    <p:cSldViewPr>
      <p:cViewPr varScale="1">
        <p:scale>
          <a:sx n="57" d="100"/>
          <a:sy n="57" d="100"/>
        </p:scale>
        <p:origin x="1956" y="4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C536551E-ADDC-4293-8BCC-1E17274D294E}" type="datetimeFigureOut">
              <a:rPr lang="en-US" smtClean="0"/>
              <a:t>5/12/2020</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53527662-2092-44DA-9804-261BDCAEE90E}" type="slidenum">
              <a:rPr lang="en-US" smtClean="0"/>
              <a:t>‹#›</a:t>
            </a:fld>
            <a:endParaRPr lang="en-US"/>
          </a:p>
        </p:txBody>
      </p:sp>
    </p:spTree>
    <p:extLst>
      <p:ext uri="{BB962C8B-B14F-4D97-AF65-F5344CB8AC3E}">
        <p14:creationId xmlns:p14="http://schemas.microsoft.com/office/powerpoint/2010/main" val="181139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Intro: </a:t>
            </a:r>
          </a:p>
          <a:p>
            <a:r>
              <a:rPr lang="en-JM" dirty="0" smtClean="0"/>
              <a:t>Talk on the ongoing “controversy” over which day is the Sabbath.</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1</a:t>
            </a:fld>
            <a:endParaRPr lang="en-US"/>
          </a:p>
        </p:txBody>
      </p:sp>
    </p:spTree>
    <p:extLst>
      <p:ext uri="{BB962C8B-B14F-4D97-AF65-F5344CB8AC3E}">
        <p14:creationId xmlns:p14="http://schemas.microsoft.com/office/powerpoint/2010/main" val="423778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Bull - An official order or proclamation issued by the / a Pope. The bull / document usually has a name or title. // Was the order of the day of the week change? Did Friday still follow Thursday?</a:t>
            </a:r>
          </a:p>
        </p:txBody>
      </p:sp>
      <p:sp>
        <p:nvSpPr>
          <p:cNvPr id="4" name="Slide Number Placeholder 3"/>
          <p:cNvSpPr>
            <a:spLocks noGrp="1"/>
          </p:cNvSpPr>
          <p:nvPr>
            <p:ph type="sldNum" sz="quarter" idx="10"/>
          </p:nvPr>
        </p:nvSpPr>
        <p:spPr/>
        <p:txBody>
          <a:bodyPr/>
          <a:lstStyle/>
          <a:p>
            <a:fld id="{53527662-2092-44DA-9804-261BDCAEE90E}" type="slidenum">
              <a:rPr lang="en-US" smtClean="0"/>
              <a:t>18</a:t>
            </a:fld>
            <a:endParaRPr lang="en-US"/>
          </a:p>
        </p:txBody>
      </p:sp>
    </p:spTree>
    <p:extLst>
      <p:ext uri="{BB962C8B-B14F-4D97-AF65-F5344CB8AC3E}">
        <p14:creationId xmlns:p14="http://schemas.microsoft.com/office/powerpoint/2010/main" val="73793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was the weekly cycle of days affected or lost? Answer: NO</a:t>
            </a:r>
          </a:p>
          <a:p>
            <a:r>
              <a:rPr lang="en-US" dirty="0" smtClean="0"/>
              <a:t>(Julius Caesar - 1582</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19</a:t>
            </a:fld>
            <a:endParaRPr lang="en-US"/>
          </a:p>
        </p:txBody>
      </p:sp>
    </p:spTree>
    <p:extLst>
      <p:ext uri="{BB962C8B-B14F-4D97-AF65-F5344CB8AC3E}">
        <p14:creationId xmlns:p14="http://schemas.microsoft.com/office/powerpoint/2010/main" val="49654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i="1" dirty="0" smtClean="0">
                <a:solidFill>
                  <a:srgbClr val="C00000"/>
                </a:solidFill>
              </a:rPr>
              <a:t>Check out the 1752 change!</a:t>
            </a:r>
          </a:p>
          <a:p>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23</a:t>
            </a:fld>
            <a:endParaRPr lang="en-US"/>
          </a:p>
        </p:txBody>
      </p:sp>
    </p:spTree>
    <p:extLst>
      <p:ext uri="{BB962C8B-B14F-4D97-AF65-F5344CB8AC3E}">
        <p14:creationId xmlns:p14="http://schemas.microsoft.com/office/powerpoint/2010/main" val="405050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i="1" smtClean="0">
                <a:solidFill>
                  <a:srgbClr val="C00000"/>
                </a:solidFill>
              </a:rPr>
              <a:t>Check out the 1752 change!</a:t>
            </a:r>
          </a:p>
          <a:p>
            <a:endParaRPr lang="en-US"/>
          </a:p>
        </p:txBody>
      </p:sp>
      <p:sp>
        <p:nvSpPr>
          <p:cNvPr id="4" name="Slide Number Placeholder 3"/>
          <p:cNvSpPr>
            <a:spLocks noGrp="1"/>
          </p:cNvSpPr>
          <p:nvPr>
            <p:ph type="sldNum" sz="quarter" idx="10"/>
          </p:nvPr>
        </p:nvSpPr>
        <p:spPr/>
        <p:txBody>
          <a:bodyPr/>
          <a:lstStyle/>
          <a:p>
            <a:fld id="{53527662-2092-44DA-9804-261BDCAEE90E}" type="slidenum">
              <a:rPr lang="en-US" smtClean="0"/>
              <a:t>24</a:t>
            </a:fld>
            <a:endParaRPr lang="en-US"/>
          </a:p>
        </p:txBody>
      </p:sp>
    </p:spTree>
    <p:extLst>
      <p:ext uri="{BB962C8B-B14F-4D97-AF65-F5344CB8AC3E}">
        <p14:creationId xmlns:p14="http://schemas.microsoft.com/office/powerpoint/2010/main" val="40505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1600" dirty="0"/>
              <a:t>Question 1: Which day is the 7</a:t>
            </a:r>
            <a:r>
              <a:rPr lang="en-JM" sz="1600" baseline="30000" dirty="0"/>
              <a:t>th</a:t>
            </a:r>
            <a:r>
              <a:rPr lang="en-JM" sz="1600" dirty="0"/>
              <a:t> day? Q. 2: </a:t>
            </a:r>
            <a:r>
              <a:rPr lang="en-US" sz="1600" dirty="0">
                <a:solidFill>
                  <a:schemeClr val="bg1"/>
                </a:solidFill>
                <a:effectLst>
                  <a:outerShdw blurRad="38100" dist="38100" dir="2700000" algn="tl">
                    <a:srgbClr val="000000">
                      <a:alpha val="43137"/>
                    </a:srgbClr>
                  </a:outerShdw>
                </a:effectLst>
              </a:rPr>
              <a:t>“Wasn’t the </a:t>
            </a:r>
            <a:r>
              <a:rPr lang="en-US" sz="1600" u="sng" dirty="0">
                <a:solidFill>
                  <a:schemeClr val="bg1"/>
                </a:solidFill>
                <a:effectLst>
                  <a:outerShdw blurRad="38100" dist="38100" dir="2700000" algn="tl">
                    <a:srgbClr val="000000">
                      <a:alpha val="43137"/>
                    </a:srgbClr>
                  </a:outerShdw>
                </a:effectLst>
              </a:rPr>
              <a:t>calendar changed </a:t>
            </a:r>
            <a:r>
              <a:rPr lang="en-US" sz="1600" dirty="0">
                <a:solidFill>
                  <a:schemeClr val="bg1"/>
                </a:solidFill>
                <a:effectLst>
                  <a:outerShdw blurRad="38100" dist="38100" dir="2700000" algn="tl">
                    <a:srgbClr val="000000">
                      <a:alpha val="43137"/>
                    </a:srgbClr>
                  </a:outerShdw>
                </a:effectLst>
              </a:rPr>
              <a:t>and over the years we have lost sight of </a:t>
            </a:r>
            <a:r>
              <a:rPr lang="en-US" sz="1600" u="sng" dirty="0">
                <a:solidFill>
                  <a:schemeClr val="bg1"/>
                </a:solidFill>
                <a:effectLst>
                  <a:outerShdw blurRad="38100" dist="38100" dir="2700000" algn="tl">
                    <a:srgbClr val="000000">
                      <a:alpha val="43137"/>
                    </a:srgbClr>
                  </a:outerShdw>
                </a:effectLst>
              </a:rPr>
              <a:t>which day</a:t>
            </a:r>
            <a:r>
              <a:rPr lang="en-US" sz="1600" dirty="0">
                <a:solidFill>
                  <a:schemeClr val="bg1"/>
                </a:solidFill>
                <a:effectLst>
                  <a:outerShdw blurRad="38100" dist="38100" dir="2700000" algn="tl">
                    <a:srgbClr val="000000">
                      <a:alpha val="43137"/>
                    </a:srgbClr>
                  </a:outerShdw>
                </a:effectLst>
              </a:rPr>
              <a:t> is the seventh day?”</a:t>
            </a:r>
            <a:endParaRPr lang="en-JM" sz="1600" dirty="0"/>
          </a:p>
          <a:p>
            <a:r>
              <a:rPr lang="en-JM" sz="1600" dirty="0"/>
              <a:t>Answer:</a:t>
            </a:r>
          </a:p>
          <a:p>
            <a:r>
              <a:rPr lang="en-JM" sz="1600" dirty="0"/>
              <a:t>1. It can be as easy and simple as counting from 1 to 7, beginning with the 1</a:t>
            </a:r>
            <a:r>
              <a:rPr lang="en-JM" sz="1600" baseline="30000" dirty="0"/>
              <a:t>st</a:t>
            </a:r>
            <a:r>
              <a:rPr lang="en-JM" sz="1600" dirty="0"/>
              <a:t> day of the week – Sunday! </a:t>
            </a:r>
          </a:p>
          <a:p>
            <a:r>
              <a:rPr lang="en-JM" sz="1600" dirty="0"/>
              <a:t>2. The Sabbath was established by God from Creation Week</a:t>
            </a:r>
          </a:p>
          <a:p>
            <a:r>
              <a:rPr lang="en-JM" sz="1600" dirty="0"/>
              <a:t>3. In Creation Week the Bible calls the days of the week – “the evening and the morning was the first day”, etc. </a:t>
            </a:r>
          </a:p>
          <a:p>
            <a:r>
              <a:rPr lang="en-JM" sz="1600" dirty="0"/>
              <a:t>4. In ancient times as man worshipped false gods or idols and the heavenly bodies they named the days of the week according to the names of their gods and the level of power ascribed to those gods – but the seven-day weekly cycle had never changed…</a:t>
            </a:r>
          </a:p>
          <a:p>
            <a:r>
              <a:rPr lang="en-JM" sz="1600" dirty="0"/>
              <a:t>5. The weekly cycle of days was never broken even though there were a number of calendar changes throughout history.</a:t>
            </a:r>
          </a:p>
          <a:p>
            <a:r>
              <a:rPr lang="en-JM" sz="1600" dirty="0"/>
              <a:t>6. The fact that the Jews still observe Sabbath on Saturday is an indisputable fact that Saturday is the seventh day, the same day that God called Sabbath in the 4</a:t>
            </a:r>
            <a:r>
              <a:rPr lang="en-JM" sz="1600" baseline="30000" dirty="0"/>
              <a:t>th</a:t>
            </a:r>
            <a:r>
              <a:rPr lang="en-JM" sz="1600" dirty="0"/>
              <a:t> commandment in the Decalogue.  </a:t>
            </a:r>
          </a:p>
          <a:p>
            <a:r>
              <a:rPr lang="en-JM" b="1" dirty="0" smtClean="0"/>
              <a:t>ESTABLISH THE CONNECTION BETWEEN THE UNMASKING</a:t>
            </a:r>
            <a:r>
              <a:rPr lang="en-JM" b="1" baseline="0" dirty="0" smtClean="0"/>
              <a:t> OF THE FALSE SABBATH WITH THE MESSAGE OF THE FIRST ANGEL (EXO 20:11 &amp; REV 14:7)</a:t>
            </a:r>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a:p>
            <a:endParaRPr lang="en-JM" b="1" baseline="0" dirty="0" smtClean="0"/>
          </a:p>
        </p:txBody>
      </p:sp>
      <p:sp>
        <p:nvSpPr>
          <p:cNvPr id="4" name="Slide Number Placeholder 3"/>
          <p:cNvSpPr>
            <a:spLocks noGrp="1"/>
          </p:cNvSpPr>
          <p:nvPr>
            <p:ph type="sldNum" sz="quarter" idx="10"/>
          </p:nvPr>
        </p:nvSpPr>
        <p:spPr/>
        <p:txBody>
          <a:bodyPr/>
          <a:lstStyle/>
          <a:p>
            <a:fld id="{53527662-2092-44DA-9804-261BDCAEE90E}" type="slidenum">
              <a:rPr lang="en-US" smtClean="0"/>
              <a:t>26</a:t>
            </a:fld>
            <a:endParaRPr lang="en-US"/>
          </a:p>
        </p:txBody>
      </p:sp>
    </p:spTree>
    <p:extLst>
      <p:ext uri="{BB962C8B-B14F-4D97-AF65-F5344CB8AC3E}">
        <p14:creationId xmlns:p14="http://schemas.microsoft.com/office/powerpoint/2010/main" val="231449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Q - WHY SHOUD WE CARE WHICH DAY IS OBSERVED AS THE SABBATH? AND WHY SHOULD WE CARE THAT SO MANY PERSONS GOING TO CHURCH / WORSHIPPING GOD ON SUNDAYS?</a:t>
            </a:r>
          </a:p>
          <a:p>
            <a:pPr marL="235572" indent="-235572">
              <a:buAutoNum type="alphaUcPeriod"/>
            </a:pPr>
            <a:r>
              <a:rPr lang="en-JM" dirty="0" smtClean="0"/>
              <a:t>BECAUSE GOD CARES AND HE SHOWS</a:t>
            </a:r>
            <a:r>
              <a:rPr lang="en-JM" baseline="0" dirty="0" smtClean="0"/>
              <a:t> IT BY PUTTING IT IN THE VERY WORDS HE USED IN HIS END OF TIME GOSPEL MESSAGE TO MANKIND! IT – IS – ALL – ABOUT – </a:t>
            </a:r>
            <a:r>
              <a:rPr lang="en-JM" b="1" baseline="0" dirty="0" smtClean="0"/>
              <a:t>WORSHIP</a:t>
            </a:r>
            <a:r>
              <a:rPr lang="en-JM" b="0" baseline="0" dirty="0" smtClean="0"/>
              <a:t>!! AND GOD DESIRES </a:t>
            </a:r>
            <a:r>
              <a:rPr lang="en-JM" b="1" baseline="0" dirty="0" smtClean="0"/>
              <a:t>TRUE WORSHIP</a:t>
            </a:r>
            <a:r>
              <a:rPr lang="en-JM" b="0" baseline="0" dirty="0" smtClean="0"/>
              <a:t>!! </a:t>
            </a:r>
          </a:p>
          <a:p>
            <a:pPr marL="235572" indent="-235572">
              <a:buAutoNum type="alphaUcPeriod"/>
            </a:pPr>
            <a:r>
              <a:rPr lang="en-JM" baseline="0" dirty="0" smtClean="0"/>
              <a:t>John 4: 23 and 24 - But the hour cometh, and now is, when the true worshippers shall worship the Father in spirit and in truth: for the Father seeketh such to worship him. 24 God is a Spirit: and they that worship him must worship him </a:t>
            </a:r>
            <a:r>
              <a:rPr lang="en-JM" b="0" baseline="0" dirty="0" smtClean="0"/>
              <a:t>in </a:t>
            </a:r>
            <a:r>
              <a:rPr lang="en-JM" b="1" baseline="0" dirty="0" smtClean="0"/>
              <a:t>spirit </a:t>
            </a:r>
            <a:r>
              <a:rPr lang="en-JM" b="0" baseline="0" dirty="0" smtClean="0"/>
              <a:t>and in </a:t>
            </a:r>
            <a:r>
              <a:rPr lang="en-JM" b="1" u="sng" baseline="0" dirty="0" smtClean="0"/>
              <a:t>truth</a:t>
            </a:r>
            <a:r>
              <a:rPr lang="en-JM" baseline="0" dirty="0" smtClean="0"/>
              <a:t>. / </a:t>
            </a:r>
            <a:r>
              <a:rPr lang="en-JM" b="1" baseline="0" dirty="0" smtClean="0"/>
              <a:t>AND THE TRUTH IS THAT SATURDAY IS THE SABBATH, THE SEVENTH DAY OF THE WEEK</a:t>
            </a:r>
            <a:r>
              <a:rPr lang="en-JM" b="0" baseline="0" dirty="0" smtClean="0"/>
              <a:t>!! </a:t>
            </a:r>
            <a:endParaRPr lang="en-JM" b="0" dirty="0"/>
          </a:p>
        </p:txBody>
      </p:sp>
      <p:sp>
        <p:nvSpPr>
          <p:cNvPr id="4" name="Slide Number Placeholder 3"/>
          <p:cNvSpPr>
            <a:spLocks noGrp="1"/>
          </p:cNvSpPr>
          <p:nvPr>
            <p:ph type="sldNum" sz="quarter" idx="10"/>
          </p:nvPr>
        </p:nvSpPr>
        <p:spPr/>
        <p:txBody>
          <a:bodyPr/>
          <a:lstStyle/>
          <a:p>
            <a:fld id="{53527662-2092-44DA-9804-261BDCAEE90E}" type="slidenum">
              <a:rPr lang="en-US" smtClean="0"/>
              <a:t>27</a:t>
            </a:fld>
            <a:endParaRPr lang="en-US"/>
          </a:p>
        </p:txBody>
      </p:sp>
    </p:spTree>
    <p:extLst>
      <p:ext uri="{BB962C8B-B14F-4D97-AF65-F5344CB8AC3E}">
        <p14:creationId xmlns:p14="http://schemas.microsoft.com/office/powerpoint/2010/main" val="52159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WHY</a:t>
            </a:r>
            <a:r>
              <a:rPr lang="en-JM" b="1" baseline="0" dirty="0" smtClean="0"/>
              <a:t> IS THAT SO? BECAUSE MANY PERSONS DO NOT READ THE BIBLE! THE BIBLE IS THE </a:t>
            </a:r>
            <a:r>
              <a:rPr lang="en-JM" b="1" u="sng" baseline="0" dirty="0" smtClean="0"/>
              <a:t>SOURCE</a:t>
            </a:r>
            <a:r>
              <a:rPr lang="en-JM" b="1" u="none" baseline="0" dirty="0" smtClean="0"/>
              <a:t> OF TRUTH!!</a:t>
            </a:r>
          </a:p>
          <a:p>
            <a:endParaRPr lang="en-JM" b="1" dirty="0" smtClean="0"/>
          </a:p>
          <a:p>
            <a:r>
              <a:rPr lang="en-JM" dirty="0" smtClean="0"/>
              <a:t>Isaiah 58: 13 If thou turn away thy foot from the sabbath, from doing thy pleasure on my holy day; and call the sabbath a delight, the holy of the Lord, honourable; and shalt honour him, not doing thine own ways, nor finding thine own pleasure, nor speaking thine own words: 14 Then shalt thou delight thyself in the Lord; and I will cause thee to ride upon the high places of the earth, and feed thee with the heritage of Jacob thy father: for the mouth of the Lord hath spoken it.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28</a:t>
            </a:fld>
            <a:endParaRPr lang="en-US"/>
          </a:p>
        </p:txBody>
      </p:sp>
    </p:spTree>
    <p:extLst>
      <p:ext uri="{BB962C8B-B14F-4D97-AF65-F5344CB8AC3E}">
        <p14:creationId xmlns:p14="http://schemas.microsoft.com/office/powerpoint/2010/main" val="192239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WHY</a:t>
            </a:r>
            <a:r>
              <a:rPr lang="en-JM" b="1" baseline="0" dirty="0" smtClean="0"/>
              <a:t> IS THAT SO? BECAUSE MANY PERSONS DO NOT READ THE BIBLE! THE BIBLE IS THE </a:t>
            </a:r>
            <a:r>
              <a:rPr lang="en-JM" b="1" u="sng" baseline="0" dirty="0" smtClean="0"/>
              <a:t>SOURCE</a:t>
            </a:r>
            <a:r>
              <a:rPr lang="en-JM" b="1" u="none" baseline="0" dirty="0" smtClean="0"/>
              <a:t> OF TRUTH!!</a:t>
            </a:r>
          </a:p>
          <a:p>
            <a:endParaRPr lang="en-JM" b="1" u="none" baseline="0" dirty="0" smtClean="0"/>
          </a:p>
          <a:p>
            <a:endParaRPr lang="en-JM" b="1" dirty="0" smtClean="0"/>
          </a:p>
        </p:txBody>
      </p:sp>
      <p:sp>
        <p:nvSpPr>
          <p:cNvPr id="4" name="Slide Number Placeholder 3"/>
          <p:cNvSpPr>
            <a:spLocks noGrp="1"/>
          </p:cNvSpPr>
          <p:nvPr>
            <p:ph type="sldNum" sz="quarter" idx="10"/>
          </p:nvPr>
        </p:nvSpPr>
        <p:spPr/>
        <p:txBody>
          <a:bodyPr/>
          <a:lstStyle/>
          <a:p>
            <a:fld id="{53527662-2092-44DA-9804-261BDCAEE90E}" type="slidenum">
              <a:rPr lang="en-US" smtClean="0"/>
              <a:t>29</a:t>
            </a:fld>
            <a:endParaRPr lang="en-US"/>
          </a:p>
        </p:txBody>
      </p:sp>
    </p:spTree>
    <p:extLst>
      <p:ext uri="{BB962C8B-B14F-4D97-AF65-F5344CB8AC3E}">
        <p14:creationId xmlns:p14="http://schemas.microsoft.com/office/powerpoint/2010/main" val="152619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JM" b="1" u="none" baseline="0" dirty="0" smtClean="0"/>
              <a:t>Some say: </a:t>
            </a:r>
            <a:r>
              <a:rPr lang="en-JM" b="0" u="none" baseline="0" dirty="0" smtClean="0"/>
              <a:t>Me born come see mi family, mi mother, mi father, mi grandmother a dweet! OR some say “Mi Pastor seh.”</a:t>
            </a:r>
          </a:p>
          <a:p>
            <a:endParaRPr lang="en-JM" dirty="0" smtClean="0"/>
          </a:p>
          <a:p>
            <a:r>
              <a:rPr lang="en-JM" dirty="0" smtClean="0"/>
              <a:t>Acts 17:30</a:t>
            </a:r>
            <a:r>
              <a:rPr lang="en-JM" baseline="0" dirty="0" smtClean="0"/>
              <a:t> {</a:t>
            </a:r>
            <a:r>
              <a:rPr lang="en-JM" dirty="0" smtClean="0"/>
              <a:t>KJV) And the times of this ignorance God winked at; but now commandeth all men every where to repent: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30</a:t>
            </a:fld>
            <a:endParaRPr lang="en-US"/>
          </a:p>
        </p:txBody>
      </p:sp>
    </p:spTree>
    <p:extLst>
      <p:ext uri="{BB962C8B-B14F-4D97-AF65-F5344CB8AC3E}">
        <p14:creationId xmlns:p14="http://schemas.microsoft.com/office/powerpoint/2010/main" val="1218544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best we can do in these meetings is to expose you to </a:t>
            </a:r>
            <a:r>
              <a:rPr lang="en-JM" b="1" dirty="0" smtClean="0"/>
              <a:t>some</a:t>
            </a:r>
            <a:r>
              <a:rPr lang="en-JM" dirty="0" smtClean="0"/>
              <a:t> of the things concerning the subject!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31</a:t>
            </a:fld>
            <a:endParaRPr lang="en-US"/>
          </a:p>
        </p:txBody>
      </p:sp>
    </p:spTree>
    <p:extLst>
      <p:ext uri="{BB962C8B-B14F-4D97-AF65-F5344CB8AC3E}">
        <p14:creationId xmlns:p14="http://schemas.microsoft.com/office/powerpoint/2010/main" val="104357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3</a:t>
            </a:fld>
            <a:endParaRPr lang="en-US"/>
          </a:p>
        </p:txBody>
      </p:sp>
    </p:spTree>
    <p:extLst>
      <p:ext uri="{BB962C8B-B14F-4D97-AF65-F5344CB8AC3E}">
        <p14:creationId xmlns:p14="http://schemas.microsoft.com/office/powerpoint/2010/main" val="88916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Acts 20:28-31 (KJV) </a:t>
            </a:r>
            <a:r>
              <a:rPr lang="en-JM" b="1" baseline="30000" dirty="0"/>
              <a:t>28 </a:t>
            </a:r>
            <a:r>
              <a:rPr lang="en-JM" dirty="0"/>
              <a:t>Take heed therefore unto yourselves, and to all the flock, over the which the Holy Ghost hath made you overseers, to feed the church of God, which he hath purchased with his own blood. </a:t>
            </a:r>
            <a:r>
              <a:rPr lang="en-JM" b="1" baseline="30000" dirty="0"/>
              <a:t>29 </a:t>
            </a:r>
            <a:r>
              <a:rPr lang="en-JM" dirty="0"/>
              <a:t>For I know this, that after my departing shall grievous wolves enter in among you, not sparing the flock. </a:t>
            </a:r>
            <a:r>
              <a:rPr lang="en-JM" b="1" baseline="30000" dirty="0"/>
              <a:t>30 </a:t>
            </a:r>
            <a:r>
              <a:rPr lang="en-JM" dirty="0"/>
              <a:t>Also of your own selves shall men arise, speaking perverse things, to draw away disciples after them. </a:t>
            </a:r>
            <a:r>
              <a:rPr lang="en-JM" b="1" baseline="30000" dirty="0"/>
              <a:t>31 </a:t>
            </a:r>
            <a:r>
              <a:rPr lang="en-JM" dirty="0"/>
              <a:t>Therefore watch, and remember, that by the space of three years I ceased not to warn every one night and day with tears.</a:t>
            </a:r>
          </a:p>
          <a:p>
            <a:endParaRPr lang="en-US" dirty="0" smtClean="0"/>
          </a:p>
          <a:p>
            <a:r>
              <a:rPr lang="en-US" sz="1000" dirty="0"/>
              <a:t>The doctrine of salvation by knowledge. This definition, based on the etymology of the word (gnosis "knowledge", gnostikos, "good at knowing"), is correct as far as it goes, but it gives only one, though perhaps the predominant, characteristic of Gnostic systems of thought. Whereas Judaism and Christianity, and almost all pagan systems, hold that the soul attains its proper end by obedience of mind and will to the Supreme Power, i.e. by faith and works, it is markedly peculiar to Gnosticism that it places the salvation of the soul merely in the possession of a quasi-intuitive knowledge of the mysteries of the universe and of magic formulae indicative of that knowledge. Gnostics were "people who knew", and their knowledge at once constituted them a superior class of beings, whose present and future status was essentially different from that of those who, for whatever reason, did not know. A more complete and historical definition of Gnosticism would be: A collective name for a large number of greatly-varying and pantheistic-idealistic sects, which flourished from some time before the Christian Era down to the fifth century, and which, while borrowing the phraseology and some of the tenets of the chief religions of the day, and especially of Christianity, held matter to be a deterioration of spirit, and the whole universe a depravation of the Deity, and taught the ultimate end of all being to be the overcoming of the grossness of matter and the return to the Parent-Spirit, which return they held to be inaugurated and facilitated by the appearance of some God-sent Saviour.</a:t>
            </a:r>
          </a:p>
        </p:txBody>
      </p:sp>
      <p:sp>
        <p:nvSpPr>
          <p:cNvPr id="4" name="Slide Number Placeholder 3"/>
          <p:cNvSpPr>
            <a:spLocks noGrp="1"/>
          </p:cNvSpPr>
          <p:nvPr>
            <p:ph type="sldNum" sz="quarter" idx="10"/>
          </p:nvPr>
        </p:nvSpPr>
        <p:spPr/>
        <p:txBody>
          <a:bodyPr/>
          <a:lstStyle/>
          <a:p>
            <a:fld id="{53527662-2092-44DA-9804-261BDCAEE90E}" type="slidenum">
              <a:rPr lang="en-US" smtClean="0"/>
              <a:t>32</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“So-called” – Because there</a:t>
            </a:r>
            <a:r>
              <a:rPr lang="en-US" baseline="0" dirty="0" smtClean="0"/>
              <a:t> has been debate for centuries whether the conversion was a true conversion. </a:t>
            </a:r>
            <a:endParaRPr lang="en-US" dirty="0" smtClean="0"/>
          </a:p>
        </p:txBody>
      </p:sp>
      <p:sp>
        <p:nvSpPr>
          <p:cNvPr id="4" name="Slide Number Placeholder 3"/>
          <p:cNvSpPr>
            <a:spLocks noGrp="1"/>
          </p:cNvSpPr>
          <p:nvPr>
            <p:ph type="sldNum" sz="quarter" idx="10"/>
          </p:nvPr>
        </p:nvSpPr>
        <p:spPr/>
        <p:txBody>
          <a:bodyPr/>
          <a:lstStyle/>
          <a:p>
            <a:fld id="{53527662-2092-44DA-9804-261BDCAEE90E}" type="slidenum">
              <a:rPr lang="en-US" smtClean="0"/>
              <a:t>33</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modern times, In the 1930’s when the “Great Depression” hit, the people living in the cities experience the full brunt of the suffering.</a:t>
            </a:r>
          </a:p>
        </p:txBody>
      </p:sp>
      <p:sp>
        <p:nvSpPr>
          <p:cNvPr id="4" name="Slide Number Placeholder 3"/>
          <p:cNvSpPr>
            <a:spLocks noGrp="1"/>
          </p:cNvSpPr>
          <p:nvPr>
            <p:ph type="sldNum" sz="quarter" idx="10"/>
          </p:nvPr>
        </p:nvSpPr>
        <p:spPr/>
        <p:txBody>
          <a:bodyPr/>
          <a:lstStyle/>
          <a:p>
            <a:fld id="{53527662-2092-44DA-9804-261BDCAEE90E}" type="slidenum">
              <a:rPr lang="en-US" smtClean="0"/>
              <a:t>34</a:t>
            </a:fld>
            <a:endParaRPr lang="en-US"/>
          </a:p>
        </p:txBody>
      </p:sp>
    </p:spTree>
    <p:extLst>
      <p:ext uri="{BB962C8B-B14F-4D97-AF65-F5344CB8AC3E}">
        <p14:creationId xmlns:p14="http://schemas.microsoft.com/office/powerpoint/2010/main" val="380202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Example: “Dem bless pork and call it Arnold”. OR Like taking the dog house, pig pen, goat pen, etc. and put in your house.</a:t>
            </a:r>
            <a:endParaRPr lang="en-US" dirty="0" smtClean="0"/>
          </a:p>
          <a:p>
            <a:r>
              <a:rPr lang="en-US" dirty="0" smtClean="0"/>
              <a:t>The doctrine of salvation by knowledge. This definition, based on the etymology of the word (gnosis "knowledge", gnostikos, "good at knowing"), is correct as far as it goes, but it gives only one, though perhaps the predominant, characteristic of Gnostic systems of thought. Whereas Judaism and Christianity, and almost all pagan systems, hold that the soul attains its proper end by obedience of mind and will to the Supreme Power, i.e. by faith and works, it is markedly peculiar to Gnosticism that it places the salvation of the soul merely in the possession of a quasi-intuitive knowledge of the mysteries of the universe and of magic formulae indicative of that knowledge. Gnostics were "people who knew", and their knowledge at once constituted them a superior class of beings, whose present and future status was essentially different from that of those who, for whatever reason, did not know. A more complete and historical definition of Gnosticism would be:</a:t>
            </a:r>
          </a:p>
          <a:p>
            <a:endParaRPr lang="en-US" dirty="0" smtClean="0"/>
          </a:p>
          <a:p>
            <a:r>
              <a:rPr lang="en-US" dirty="0" smtClean="0"/>
              <a:t>A collective name for a large number of greatly-varying and pantheistic-idealistic sects, which flourished from some time before the Christian Era down to the fifth century, and which, while borrowing the phraseology and some of the tenets of the chief religions of the day, and especially of Christianity, held matter to be a deterioration of spirit, and the whole universe a depravation of the Deity, and taught the ultimate end of all being to be the overcoming of the grossness of matter and the return to the Parent-Spirit, which return they held to be inaugurated and facilitated by the appearance of some God-sent Saviour.</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35</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REACH HERE</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36</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suh</a:t>
            </a:r>
            <a:r>
              <a:rPr lang="en-US" dirty="0" smtClean="0"/>
              <a:t> di ting did set” – So, it came down to nowadays.</a:t>
            </a:r>
          </a:p>
        </p:txBody>
      </p:sp>
      <p:sp>
        <p:nvSpPr>
          <p:cNvPr id="4" name="Slide Number Placeholder 3"/>
          <p:cNvSpPr>
            <a:spLocks noGrp="1"/>
          </p:cNvSpPr>
          <p:nvPr>
            <p:ph type="sldNum" sz="quarter" idx="10"/>
          </p:nvPr>
        </p:nvSpPr>
        <p:spPr/>
        <p:txBody>
          <a:bodyPr/>
          <a:lstStyle/>
          <a:p>
            <a:fld id="{53527662-2092-44DA-9804-261BDCAEE90E}" type="slidenum">
              <a:rPr lang="en-US" smtClean="0"/>
              <a:t>37</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38</a:t>
            </a:fld>
            <a:endParaRPr lang="en-US"/>
          </a:p>
        </p:txBody>
      </p:sp>
    </p:spTree>
    <p:extLst>
      <p:ext uri="{BB962C8B-B14F-4D97-AF65-F5344CB8AC3E}">
        <p14:creationId xmlns:p14="http://schemas.microsoft.com/office/powerpoint/2010/main" val="577770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Catholic Church is proud of the fact that they changed the Sabbath from Saturday to Sunday – Or, so they say! (Dan. 7:25)</a:t>
            </a:r>
            <a:endParaRPr lang="en-US" dirty="0" smtClean="0"/>
          </a:p>
          <a:p>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39</a:t>
            </a:fld>
            <a:endParaRPr lang="en-US"/>
          </a:p>
        </p:txBody>
      </p:sp>
    </p:spTree>
    <p:extLst>
      <p:ext uri="{BB962C8B-B14F-4D97-AF65-F5344CB8AC3E}">
        <p14:creationId xmlns:p14="http://schemas.microsoft.com/office/powerpoint/2010/main" val="384054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To save time only major denominations and major quotes will be used. A </a:t>
            </a:r>
            <a:r>
              <a:rPr lang="en-JM" dirty="0" err="1" smtClean="0"/>
              <a:t>primtout</a:t>
            </a:r>
            <a:r>
              <a:rPr lang="en-JM" dirty="0" smtClean="0"/>
              <a:t> of a full document </a:t>
            </a:r>
            <a:r>
              <a:rPr lang="en-JM" smtClean="0"/>
              <a:t>with the </a:t>
            </a:r>
            <a:endParaRPr lang="en-JM"/>
          </a:p>
        </p:txBody>
      </p:sp>
      <p:sp>
        <p:nvSpPr>
          <p:cNvPr id="4" name="Slide Number Placeholder 3"/>
          <p:cNvSpPr>
            <a:spLocks noGrp="1"/>
          </p:cNvSpPr>
          <p:nvPr>
            <p:ph type="sldNum" sz="quarter" idx="10"/>
          </p:nvPr>
        </p:nvSpPr>
        <p:spPr/>
        <p:txBody>
          <a:bodyPr/>
          <a:lstStyle/>
          <a:p>
            <a:fld id="{53527662-2092-44DA-9804-261BDCAEE90E}" type="slidenum">
              <a:rPr lang="en-US" smtClean="0"/>
              <a:t>41</a:t>
            </a:fld>
            <a:endParaRPr lang="en-US"/>
          </a:p>
        </p:txBody>
      </p:sp>
    </p:spTree>
    <p:extLst>
      <p:ext uri="{BB962C8B-B14F-4D97-AF65-F5344CB8AC3E}">
        <p14:creationId xmlns:p14="http://schemas.microsoft.com/office/powerpoint/2010/main" val="80908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a:p>
        </p:txBody>
      </p:sp>
      <p:sp>
        <p:nvSpPr>
          <p:cNvPr id="4" name="Slide Number Placeholder 3"/>
          <p:cNvSpPr>
            <a:spLocks noGrp="1"/>
          </p:cNvSpPr>
          <p:nvPr>
            <p:ph type="sldNum" sz="quarter" idx="10"/>
          </p:nvPr>
        </p:nvSpPr>
        <p:spPr/>
        <p:txBody>
          <a:bodyPr/>
          <a:lstStyle/>
          <a:p>
            <a:fld id="{53527662-2092-44DA-9804-261BDCAEE90E}" type="slidenum">
              <a:rPr lang="en-US" smtClean="0"/>
              <a:t>49</a:t>
            </a:fld>
            <a:endParaRPr lang="en-US"/>
          </a:p>
        </p:txBody>
      </p:sp>
    </p:spTree>
    <p:extLst>
      <p:ext uri="{BB962C8B-B14F-4D97-AF65-F5344CB8AC3E}">
        <p14:creationId xmlns:p14="http://schemas.microsoft.com/office/powerpoint/2010/main" val="423531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“Remember” suggests that this was something known, The children of Israel knew which day was the Sabbath, the seventh day, because God taught</a:t>
            </a:r>
            <a:r>
              <a:rPr lang="en-JM" baseline="0" dirty="0" smtClean="0"/>
              <a:t> them / reminded / tested them in Exodus 16.</a:t>
            </a:r>
            <a:r>
              <a:rPr lang="en-JM" dirty="0" smtClean="0"/>
              <a:t>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a:t>
            </a:fld>
            <a:endParaRPr lang="en-US"/>
          </a:p>
        </p:txBody>
      </p:sp>
    </p:spTree>
    <p:extLst>
      <p:ext uri="{BB962C8B-B14F-4D97-AF65-F5344CB8AC3E}">
        <p14:creationId xmlns:p14="http://schemas.microsoft.com/office/powerpoint/2010/main" val="388429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Augsburg Confession, Latin Confessio Augustana , the 28 articles that constitute the basic confession of the Lutheran churches, presented June 25, 1530, in German and Latin at the Diet of Augsburg to the emperor Charles V by seven Lutheran princes and two imperial free cities. // The primary confession of faith of the Lutheran Church and one of the most important documents of the Lutheran Reformation.  // King Charles V – Coronated by Pope Pius VI, 1530,</a:t>
            </a:r>
          </a:p>
          <a:p>
            <a:endParaRPr lang="en-JM" b="1" dirty="0" smtClean="0"/>
          </a:p>
          <a:p>
            <a:r>
              <a:rPr lang="en-JM" b="0" dirty="0" smtClean="0"/>
              <a:t>So VERY sad that it has been planned, by the Catholic Church and the Lutheran Church, along with others, that on October 1.</a:t>
            </a:r>
            <a:r>
              <a:rPr lang="en-JM" b="0" baseline="0" dirty="0" smtClean="0"/>
              <a:t> 2017</a:t>
            </a:r>
            <a:r>
              <a:rPr lang="en-JM" b="0" dirty="0" smtClean="0"/>
              <a:t> on the 500th Anniversary of the start of the Protest by Martin Luther - to officially REJECT that </a:t>
            </a:r>
            <a:r>
              <a:rPr lang="en-JM" b="1" dirty="0" smtClean="0"/>
              <a:t>Confession,</a:t>
            </a:r>
            <a:r>
              <a:rPr lang="en-JM" b="0" dirty="0" smtClean="0"/>
              <a:t> to show that the Lutheran Church, officially, no longer believe what their founder, Martin Luther believed but instead accept to be fully part of the Catholic led ecumenical system.</a:t>
            </a:r>
          </a:p>
          <a:p>
            <a:endParaRPr lang="en-JM" b="1" dirty="0"/>
          </a:p>
        </p:txBody>
      </p:sp>
      <p:sp>
        <p:nvSpPr>
          <p:cNvPr id="4" name="Slide Number Placeholder 3"/>
          <p:cNvSpPr>
            <a:spLocks noGrp="1"/>
          </p:cNvSpPr>
          <p:nvPr>
            <p:ph type="sldNum" sz="quarter" idx="10"/>
          </p:nvPr>
        </p:nvSpPr>
        <p:spPr/>
        <p:txBody>
          <a:bodyPr/>
          <a:lstStyle/>
          <a:p>
            <a:fld id="{53527662-2092-44DA-9804-261BDCAEE90E}" type="slidenum">
              <a:rPr lang="en-US" smtClean="0"/>
              <a:t>51</a:t>
            </a:fld>
            <a:endParaRPr lang="en-US"/>
          </a:p>
        </p:txBody>
      </p:sp>
    </p:spTree>
    <p:extLst>
      <p:ext uri="{BB962C8B-B14F-4D97-AF65-F5344CB8AC3E}">
        <p14:creationId xmlns:p14="http://schemas.microsoft.com/office/powerpoint/2010/main" val="3044796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u="sng" dirty="0" smtClean="0"/>
              <a:t>Note:</a:t>
            </a:r>
            <a:r>
              <a:rPr lang="en-JM" baseline="0" dirty="0" smtClean="0"/>
              <a:t> Verse 1 actually proves that the first day of the week (Sunday) – could never be the Sabbath! One of the texts that will be included as we go further into Part 2 on revealing the true Sabbath – i.e. Using the texts surrounding Jesus’ death, burial and resurrection to prove that Saturday is indeed the Sabbath.</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57</a:t>
            </a:fld>
            <a:endParaRPr lang="en-US"/>
          </a:p>
        </p:txBody>
      </p:sp>
    </p:spTree>
    <p:extLst>
      <p:ext uri="{BB962C8B-B14F-4D97-AF65-F5344CB8AC3E}">
        <p14:creationId xmlns:p14="http://schemas.microsoft.com/office/powerpoint/2010/main" val="2844401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 We will explore Luke 23: 54 – 56, etc. in Part 2 of the study!</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59</a:t>
            </a:fld>
            <a:endParaRPr lang="en-US"/>
          </a:p>
        </p:txBody>
      </p:sp>
    </p:spTree>
    <p:extLst>
      <p:ext uri="{BB962C8B-B14F-4D97-AF65-F5344CB8AC3E}">
        <p14:creationId xmlns:p14="http://schemas.microsoft.com/office/powerpoint/2010/main" val="1109795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 Some persons</a:t>
            </a:r>
            <a:r>
              <a:rPr lang="en-JM" baseline="0" dirty="0" smtClean="0"/>
              <a:t> use this text to say that this was a Sunday service or meeting being held by the disciples. Was that the case? // Why were the disciples assembled “for fear of the Jews”? / Why did Jesus say “Peace be unto you”? / </a:t>
            </a:r>
            <a:r>
              <a:rPr lang="en-JM" b="1" baseline="0" dirty="0" smtClean="0"/>
              <a:t>The two previous verses</a:t>
            </a:r>
            <a:r>
              <a:rPr lang="en-JM" baseline="0" dirty="0" smtClean="0"/>
              <a:t>: 17 Jesus saith unto her, Touch me not; for I am not yet ascended to my Father: but go to my brethren, and say unto them, I ascend unto my Father, and your Father; and to my God, and your God. 18 Mary Magdalene came and told the disciples that she had seen the Lord, and that he had spoken these things unto her. – This meeting was Sunday evening at any rate!</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61</a:t>
            </a:fld>
            <a:endParaRPr lang="en-US"/>
          </a:p>
        </p:txBody>
      </p:sp>
    </p:spTree>
    <p:extLst>
      <p:ext uri="{BB962C8B-B14F-4D97-AF65-F5344CB8AC3E}">
        <p14:creationId xmlns:p14="http://schemas.microsoft.com/office/powerpoint/2010/main" val="3078598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Acts 2:46 And they, continuing daily with one accord in the temple, and breaking bread from house to house, did eat their meat with gladness and singleness of heart, 47 Praising God, and having favour with all the people. And the Lord added to the church daily such as should be saved.</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62</a:t>
            </a:fld>
            <a:endParaRPr lang="en-US"/>
          </a:p>
        </p:txBody>
      </p:sp>
    </p:spTree>
    <p:extLst>
      <p:ext uri="{BB962C8B-B14F-4D97-AF65-F5344CB8AC3E}">
        <p14:creationId xmlns:p14="http://schemas.microsoft.com/office/powerpoint/2010/main" val="2270531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 Cor. 16:1 Now concerning the collection for the saints, as I have given order to the churches of Galatia, even so do ye.</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63</a:t>
            </a:fld>
            <a:endParaRPr lang="en-US"/>
          </a:p>
        </p:txBody>
      </p:sp>
    </p:spTree>
    <p:extLst>
      <p:ext uri="{BB962C8B-B14F-4D97-AF65-F5344CB8AC3E}">
        <p14:creationId xmlns:p14="http://schemas.microsoft.com/office/powerpoint/2010/main" val="2931105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mtClean="0"/>
              <a:t>There</a:t>
            </a:r>
            <a:r>
              <a:rPr lang="en-JM" baseline="0" smtClean="0"/>
              <a:t> is nowhere in the scriptures that support the idea that the seventh-day Sabbath is Sunday / the first day of the week.</a:t>
            </a:r>
            <a:endParaRPr lang="en-JM"/>
          </a:p>
        </p:txBody>
      </p:sp>
      <p:sp>
        <p:nvSpPr>
          <p:cNvPr id="4" name="Slide Number Placeholder 3"/>
          <p:cNvSpPr>
            <a:spLocks noGrp="1"/>
          </p:cNvSpPr>
          <p:nvPr>
            <p:ph type="sldNum" sz="quarter" idx="10"/>
          </p:nvPr>
        </p:nvSpPr>
        <p:spPr/>
        <p:txBody>
          <a:bodyPr/>
          <a:lstStyle/>
          <a:p>
            <a:fld id="{53527662-2092-44DA-9804-261BDCAEE90E}" type="slidenum">
              <a:rPr lang="en-US" smtClean="0"/>
              <a:t>64</a:t>
            </a:fld>
            <a:endParaRPr lang="en-US"/>
          </a:p>
        </p:txBody>
      </p:sp>
    </p:spTree>
    <p:extLst>
      <p:ext uri="{BB962C8B-B14F-4D97-AF65-F5344CB8AC3E}">
        <p14:creationId xmlns:p14="http://schemas.microsoft.com/office/powerpoint/2010/main" val="208573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Daniel 7:25 </a:t>
            </a:r>
          </a:p>
          <a:p>
            <a:r>
              <a:rPr lang="en-JM" dirty="0" smtClean="0"/>
              <a:t>And he shall speak great words against the most High, and shall wear out the saints of the most High, and think to change times and laws: and they shall be given into his hand until a time and times and the dividing of time.</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66</a:t>
            </a:fld>
            <a:endParaRPr lang="en-US"/>
          </a:p>
        </p:txBody>
      </p:sp>
    </p:spTree>
    <p:extLst>
      <p:ext uri="{BB962C8B-B14F-4D97-AF65-F5344CB8AC3E}">
        <p14:creationId xmlns:p14="http://schemas.microsoft.com/office/powerpoint/2010/main" val="1474012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Catechism:</a:t>
            </a:r>
            <a:r>
              <a:rPr lang="en-JM" dirty="0" smtClean="0"/>
              <a:t> </a:t>
            </a:r>
          </a:p>
          <a:p>
            <a:r>
              <a:rPr lang="en-JM" dirty="0" smtClean="0"/>
              <a:t>An elementary book containing a summary of the principles of the Christian religion, especially as maintained by a particular church, in the form of questions and answers.</a:t>
            </a:r>
          </a:p>
          <a:p>
            <a:endParaRPr lang="en-JM" b="1" dirty="0" smtClean="0"/>
          </a:p>
          <a:p>
            <a:r>
              <a:rPr lang="en-JM" b="1" dirty="0" smtClean="0"/>
              <a:t>Solemnity</a:t>
            </a:r>
          </a:p>
          <a:p>
            <a:r>
              <a:rPr lang="en-JM" dirty="0" smtClean="0"/>
              <a:t> - </a:t>
            </a:r>
            <a:r>
              <a:rPr lang="en-JM" dirty="0"/>
              <a:t>the state or quality of being serious and dignified. / synonyms: dignity, ceremony, stateliness, courtliness, majesty, impressiveness, portentousness, splendour, magnificence, grandeur, importance, augustness, formality; solemnness "the solemnity of the occasion“.</a:t>
            </a:r>
          </a:p>
        </p:txBody>
      </p:sp>
      <p:sp>
        <p:nvSpPr>
          <p:cNvPr id="4" name="Slide Number Placeholder 3"/>
          <p:cNvSpPr>
            <a:spLocks noGrp="1"/>
          </p:cNvSpPr>
          <p:nvPr>
            <p:ph type="sldNum" sz="quarter" idx="10"/>
          </p:nvPr>
        </p:nvSpPr>
        <p:spPr/>
        <p:txBody>
          <a:bodyPr/>
          <a:lstStyle/>
          <a:p>
            <a:fld id="{53527662-2092-44DA-9804-261BDCAEE90E}" type="slidenum">
              <a:rPr lang="en-US" smtClean="0"/>
              <a:t>68</a:t>
            </a:fld>
            <a:endParaRPr lang="en-US"/>
          </a:p>
        </p:txBody>
      </p:sp>
    </p:spTree>
    <p:extLst>
      <p:ext uri="{BB962C8B-B14F-4D97-AF65-F5344CB8AC3E}">
        <p14:creationId xmlns:p14="http://schemas.microsoft.com/office/powerpoint/2010/main" val="1108510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Imprimatur</a:t>
            </a:r>
            <a:r>
              <a:rPr lang="en-JM" dirty="0" smtClean="0"/>
              <a:t>: An official licence issued by the Roman Catholic Church to print an ecclesiastical or religious book. //"the imprimatur for this edition was granted by Cardinal O'Casey“</a:t>
            </a:r>
          </a:p>
          <a:p>
            <a:r>
              <a:rPr lang="en-JM" b="1" dirty="0" smtClean="0"/>
              <a:t>Nihil</a:t>
            </a:r>
            <a:r>
              <a:rPr lang="en-JM" dirty="0" smtClean="0"/>
              <a:t> - </a:t>
            </a:r>
            <a:r>
              <a:rPr lang="en-JM" dirty="0"/>
              <a:t>Latin, literally "nothing" (see nil). Phrase </a:t>
            </a:r>
            <a:r>
              <a:rPr lang="en-JM" b="1" dirty="0"/>
              <a:t>nihil</a:t>
            </a:r>
            <a:r>
              <a:rPr lang="en-JM" dirty="0"/>
              <a:t> obstat "nothing stands in the way" printed on first pages of a Catholic work indicates its official approval.</a:t>
            </a:r>
          </a:p>
          <a:p>
            <a:r>
              <a:rPr lang="en-JM" b="1" dirty="0"/>
              <a:t>Nihil obstat </a:t>
            </a:r>
            <a:r>
              <a:rPr lang="en-JM" dirty="0"/>
              <a:t>(Latin for "nothing hinders" or "nothing stands in the way") is a declaration of no objection to an initiative or an appointment. Apart from this general sense, the phrase is used more particularly to mean an "attestation by a church censor that a book contains nothing damaging to faith or morals".</a:t>
            </a:r>
          </a:p>
          <a:p>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69</a:t>
            </a:fld>
            <a:endParaRPr lang="en-US"/>
          </a:p>
        </p:txBody>
      </p:sp>
    </p:spTree>
    <p:extLst>
      <p:ext uri="{BB962C8B-B14F-4D97-AF65-F5344CB8AC3E}">
        <p14:creationId xmlns:p14="http://schemas.microsoft.com/office/powerpoint/2010/main" val="3418066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commandment says “seventh day” – It’s as simple as counting! Genesis 1. Creation</a:t>
            </a:r>
            <a:r>
              <a:rPr lang="en-JM" baseline="0" dirty="0" smtClean="0"/>
              <a:t> week. God showed that the 7</a:t>
            </a:r>
            <a:r>
              <a:rPr lang="en-JM" baseline="30000" dirty="0" smtClean="0"/>
              <a:t>th</a:t>
            </a:r>
            <a:r>
              <a:rPr lang="en-JM" baseline="0" dirty="0" smtClean="0"/>
              <a:t> day was special so He rested on and blessed the day – Genesis 2:2, 3. In Exodus 16 the seventh day, the Sabbath was special – so no manna fell on that day,</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a:t>
            </a:fld>
            <a:endParaRPr lang="en-US"/>
          </a:p>
        </p:txBody>
      </p:sp>
    </p:spTree>
    <p:extLst>
      <p:ext uri="{BB962C8B-B14F-4D97-AF65-F5344CB8AC3E}">
        <p14:creationId xmlns:p14="http://schemas.microsoft.com/office/powerpoint/2010/main" val="3593974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70</a:t>
            </a:fld>
            <a:endParaRPr lang="en-US"/>
          </a:p>
        </p:txBody>
      </p:sp>
    </p:spTree>
    <p:extLst>
      <p:ext uri="{BB962C8B-B14F-4D97-AF65-F5344CB8AC3E}">
        <p14:creationId xmlns:p14="http://schemas.microsoft.com/office/powerpoint/2010/main" val="392465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If I choose a day to keep as my sabbath – That would be my sabbath, not God’s Sabbath. God created Sabbath and made it holy with His presence. We cannot make any day holy – and the Sabbath is not only about resting from secular work; it is to have communion with God.  Also, in verse 8 the commandment starts with “REMEMBER”.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73</a:t>
            </a:fld>
            <a:endParaRPr lang="en-US"/>
          </a:p>
        </p:txBody>
      </p:sp>
    </p:spTree>
    <p:extLst>
      <p:ext uri="{BB962C8B-B14F-4D97-AF65-F5344CB8AC3E}">
        <p14:creationId xmlns:p14="http://schemas.microsoft.com/office/powerpoint/2010/main" val="2912445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Story of Cain in Genesis 4. (See next slide.)</a:t>
            </a:r>
          </a:p>
          <a:p>
            <a:endParaRPr lang="en-JM" b="1" dirty="0" smtClean="0"/>
          </a:p>
          <a:p>
            <a:r>
              <a:rPr lang="en-JM" b="1" dirty="0" smtClean="0"/>
              <a:t>1 Samuel 15:22 </a:t>
            </a:r>
            <a:r>
              <a:rPr lang="en-JM" dirty="0" smtClean="0"/>
              <a:t>And Samuel said, Hath the Lord as great delight in burnt offerings and sacrifices, as in obeying the voice of the Lord? Behold, to obey is better than sacrifice, and to hearken than the fat of rams. It ought not to be about me/myself and I.</a:t>
            </a:r>
          </a:p>
        </p:txBody>
      </p:sp>
      <p:sp>
        <p:nvSpPr>
          <p:cNvPr id="4" name="Slide Number Placeholder 3"/>
          <p:cNvSpPr>
            <a:spLocks noGrp="1"/>
          </p:cNvSpPr>
          <p:nvPr>
            <p:ph type="sldNum" sz="quarter" idx="10"/>
          </p:nvPr>
        </p:nvSpPr>
        <p:spPr/>
        <p:txBody>
          <a:bodyPr/>
          <a:lstStyle/>
          <a:p>
            <a:fld id="{53527662-2092-44DA-9804-261BDCAEE90E}" type="slidenum">
              <a:rPr lang="en-US" smtClean="0"/>
              <a:t>74</a:t>
            </a:fld>
            <a:endParaRPr lang="en-US"/>
          </a:p>
        </p:txBody>
      </p:sp>
    </p:spTree>
    <p:extLst>
      <p:ext uri="{BB962C8B-B14F-4D97-AF65-F5344CB8AC3E}">
        <p14:creationId xmlns:p14="http://schemas.microsoft.com/office/powerpoint/2010/main" val="3916512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JM" dirty="0" smtClean="0"/>
              <a:t>Cain’s story – See Genesis 4 (3 – 7). Cain became the first murderer consequent to his disobedience of convenience (giving God what he finds convenient and thinks God should accept; doing what he feels like doing! Is it possible that when we observe Sunday instead of Sabbath as God commanded we are doing just like Cain? Stubborn? Disobedient? Self-pleasing? When we do that do we end up crucifying Jesus afresh / being guilty of murdering Christ (because Sabbath – breaking </a:t>
            </a:r>
            <a:r>
              <a:rPr lang="en-JM" b="1" i="1" dirty="0" smtClean="0"/>
              <a:t>is</a:t>
            </a:r>
            <a:r>
              <a:rPr lang="en-JM" b="0" i="0" dirty="0" smtClean="0"/>
              <a:t> SIN)</a:t>
            </a:r>
            <a:r>
              <a:rPr lang="en-JM" dirty="0" smtClean="0"/>
              <a:t>.  // Acts 17:30 (In the times of this ignorance God winked at but now commandeth all men everywhere to repent.) </a:t>
            </a:r>
          </a:p>
        </p:txBody>
      </p:sp>
      <p:sp>
        <p:nvSpPr>
          <p:cNvPr id="4" name="Slide Number Placeholder 3"/>
          <p:cNvSpPr>
            <a:spLocks noGrp="1"/>
          </p:cNvSpPr>
          <p:nvPr>
            <p:ph type="sldNum" sz="quarter" idx="10"/>
          </p:nvPr>
        </p:nvSpPr>
        <p:spPr/>
        <p:txBody>
          <a:bodyPr/>
          <a:lstStyle/>
          <a:p>
            <a:fld id="{53527662-2092-44DA-9804-261BDCAEE90E}" type="slidenum">
              <a:rPr lang="en-US" smtClean="0"/>
              <a:t>75</a:t>
            </a:fld>
            <a:endParaRPr lang="en-US"/>
          </a:p>
        </p:txBody>
      </p:sp>
    </p:spTree>
    <p:extLst>
      <p:ext uri="{BB962C8B-B14F-4D97-AF65-F5344CB8AC3E}">
        <p14:creationId xmlns:p14="http://schemas.microsoft.com/office/powerpoint/2010/main" val="4182571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Apostle Paul is telling us what has been established as a symbol of Christ’s death, burial and resurrection – It is BAPTISM!! Nowhere in scripture</a:t>
            </a:r>
            <a:r>
              <a:rPr lang="en-JM" baseline="0" dirty="0" smtClean="0"/>
              <a:t> do we see worshipping on Sunday being spoken of or established. We should let Jesus’ resurrection be the symbol for us overcoming sin in our lives / dead to sin and alive to Jesus Christ.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77</a:t>
            </a:fld>
            <a:endParaRPr lang="en-US"/>
          </a:p>
        </p:txBody>
      </p:sp>
    </p:spTree>
    <p:extLst>
      <p:ext uri="{BB962C8B-B14F-4D97-AF65-F5344CB8AC3E}">
        <p14:creationId xmlns:p14="http://schemas.microsoft.com/office/powerpoint/2010/main" val="3667262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Hebrews 9:22  </a:t>
            </a:r>
            <a:r>
              <a:rPr lang="en-JM" dirty="0"/>
              <a:t>And almost all things are by the law purged with blood; and without shedding of blood is </a:t>
            </a:r>
            <a:r>
              <a:rPr lang="en-JM" b="1" dirty="0"/>
              <a:t>no</a:t>
            </a:r>
            <a:r>
              <a:rPr lang="en-JM" dirty="0"/>
              <a:t> </a:t>
            </a:r>
            <a:r>
              <a:rPr lang="en-JM" b="1" dirty="0"/>
              <a:t>remission</a:t>
            </a:r>
            <a:r>
              <a:rPr lang="en-JM" dirty="0"/>
              <a:t>.</a:t>
            </a:r>
          </a:p>
          <a:p>
            <a:endParaRPr lang="en-JM" dirty="0"/>
          </a:p>
          <a:p>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78</a:t>
            </a:fld>
            <a:endParaRPr lang="en-US"/>
          </a:p>
        </p:txBody>
      </p:sp>
    </p:spTree>
    <p:extLst>
      <p:ext uri="{BB962C8B-B14F-4D97-AF65-F5344CB8AC3E}">
        <p14:creationId xmlns:p14="http://schemas.microsoft.com/office/powerpoint/2010/main" val="1751453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John 14:15</a:t>
            </a:r>
            <a:r>
              <a:rPr lang="en-JM" baseline="0" dirty="0" smtClean="0"/>
              <a:t> / 1 Samuel 15:22 / </a:t>
            </a:r>
            <a:r>
              <a:rPr lang="en-JM" b="1" baseline="0" dirty="0" smtClean="0"/>
              <a:t>NOTE: Jesus set up the Lord’s Supper . Communion Service – To serve as a reminder of Him 1 Corinthians 11:23 – 27 </a:t>
            </a:r>
            <a:r>
              <a:rPr lang="en-JM" baseline="0" dirty="0" smtClean="0"/>
              <a:t>/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79</a:t>
            </a:fld>
            <a:endParaRPr lang="en-US"/>
          </a:p>
        </p:txBody>
      </p:sp>
    </p:spTree>
    <p:extLst>
      <p:ext uri="{BB962C8B-B14F-4D97-AF65-F5344CB8AC3E}">
        <p14:creationId xmlns:p14="http://schemas.microsoft.com/office/powerpoint/2010/main" val="4228003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 I was in the Spirit on the Lord's day, and heard behind me a great voice, as of a trumpet,” // Who spoke</a:t>
            </a:r>
            <a:r>
              <a:rPr lang="en-JM" baseline="0" dirty="0" smtClean="0"/>
              <a:t> those words? (John) AND, Who was he calling the Lord? </a:t>
            </a:r>
          </a:p>
          <a:p>
            <a:r>
              <a:rPr lang="en-JM" baseline="0" dirty="0" smtClean="0"/>
              <a:t>Answer: (Rev. 1:1) </a:t>
            </a:r>
            <a:r>
              <a:rPr lang="en-JM" dirty="0"/>
              <a:t>The Revelation of Jesus Christ, which God gave unto him, to shew unto his servants things which must shortly come to pass; and he sent and signified it by his angel unto </a:t>
            </a:r>
            <a:r>
              <a:rPr lang="en-JM" b="1" u="sng" dirty="0"/>
              <a:t>his servant John</a:t>
            </a:r>
            <a:r>
              <a:rPr lang="en-JM" dirty="0"/>
              <a:t>: (John is the servant of Jesus Christ – So, Jesus is his Master – OR, Lord.) So, which day could John call Jesus’ day? OR “the Lord’s day”? Luke 4:16, etc.</a:t>
            </a:r>
          </a:p>
        </p:txBody>
      </p:sp>
      <p:sp>
        <p:nvSpPr>
          <p:cNvPr id="4" name="Slide Number Placeholder 3"/>
          <p:cNvSpPr>
            <a:spLocks noGrp="1"/>
          </p:cNvSpPr>
          <p:nvPr>
            <p:ph type="sldNum" sz="quarter" idx="10"/>
          </p:nvPr>
        </p:nvSpPr>
        <p:spPr/>
        <p:txBody>
          <a:bodyPr/>
          <a:lstStyle/>
          <a:p>
            <a:fld id="{53527662-2092-44DA-9804-261BDCAEE90E}" type="slidenum">
              <a:rPr lang="en-US" smtClean="0"/>
              <a:t>81</a:t>
            </a:fld>
            <a:endParaRPr lang="en-US"/>
          </a:p>
        </p:txBody>
      </p:sp>
    </p:spTree>
    <p:extLst>
      <p:ext uri="{BB962C8B-B14F-4D97-AF65-F5344CB8AC3E}">
        <p14:creationId xmlns:p14="http://schemas.microsoft.com/office/powerpoint/2010/main" val="751401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Lord calls the Sabbath “My Holy Day” – So, it is His, it is “The Lord’s Day” // If Jesus is the Lord of the Sabbath one can say the Sabbath is the Lord’s day or Jesus’ day.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82</a:t>
            </a:fld>
            <a:endParaRPr lang="en-US"/>
          </a:p>
        </p:txBody>
      </p:sp>
    </p:spTree>
    <p:extLst>
      <p:ext uri="{BB962C8B-B14F-4D97-AF65-F5344CB8AC3E}">
        <p14:creationId xmlns:p14="http://schemas.microsoft.com/office/powerpoint/2010/main" val="4238482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 The seventh-day Sabbath is the Lord’s Day!</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83</a:t>
            </a:fld>
            <a:endParaRPr lang="en-US"/>
          </a:p>
        </p:txBody>
      </p:sp>
    </p:spTree>
    <p:extLst>
      <p:ext uri="{BB962C8B-B14F-4D97-AF65-F5344CB8AC3E}">
        <p14:creationId xmlns:p14="http://schemas.microsoft.com/office/powerpoint/2010/main" val="366069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So, no real names were given to the days – Genesis calls</a:t>
            </a:r>
            <a:r>
              <a:rPr lang="en-JM" baseline="0" dirty="0" smtClean="0"/>
              <a:t> them “evenings and mornings” or “first day”, “second day”, etc. Very simply put, the Sabbath is the 7</a:t>
            </a:r>
            <a:r>
              <a:rPr lang="en-JM" baseline="30000" dirty="0" smtClean="0"/>
              <a:t>th</a:t>
            </a:r>
            <a:r>
              <a:rPr lang="en-JM" baseline="0" dirty="0" smtClean="0"/>
              <a:t> day and the 7</a:t>
            </a:r>
            <a:r>
              <a:rPr lang="en-JM" baseline="30000" dirty="0" smtClean="0"/>
              <a:t>th</a:t>
            </a:r>
            <a:r>
              <a:rPr lang="en-JM" baseline="0" dirty="0" smtClean="0"/>
              <a:t> day is the one after the sixth and before the first – since the week continues in cycles. (We will look at this more deeply later – So, </a:t>
            </a:r>
            <a:r>
              <a:rPr lang="en-JM" b="1" baseline="0" dirty="0" smtClean="0"/>
              <a:t>REMEMBER </a:t>
            </a:r>
            <a:r>
              <a:rPr lang="en-JM" b="0" baseline="0" dirty="0" smtClean="0"/>
              <a:t>this).</a:t>
            </a:r>
            <a:r>
              <a:rPr lang="en-JM" baseline="0" dirty="0" smtClean="0"/>
              <a:t>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8</a:t>
            </a:fld>
            <a:endParaRPr lang="en-US"/>
          </a:p>
        </p:txBody>
      </p:sp>
    </p:spTree>
    <p:extLst>
      <p:ext uri="{BB962C8B-B14F-4D97-AF65-F5344CB8AC3E}">
        <p14:creationId xmlns:p14="http://schemas.microsoft.com/office/powerpoint/2010/main" val="3866698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Profane </a:t>
            </a:r>
            <a:r>
              <a:rPr lang="en-JM" b="0" dirty="0" smtClean="0"/>
              <a:t>- </a:t>
            </a:r>
            <a:r>
              <a:rPr lang="en-JM" dirty="0" smtClean="0"/>
              <a:t>Not relating to that which is sacred or religious; secular. "a talk that tackled topics both sacred and profane“ // synonyms:, lay, non-religious, non-church, temporal, worldly, earthly; </a:t>
            </a:r>
            <a:r>
              <a:rPr lang="en-JM" b="1" i="1" dirty="0" smtClean="0"/>
              <a:t>unsanctified, unconsecrated, unhallowed</a:t>
            </a:r>
            <a:r>
              <a:rPr lang="en-JM" i="1" dirty="0" smtClean="0"/>
              <a:t>.</a:t>
            </a:r>
            <a:r>
              <a:rPr lang="en-JM" b="1" i="1" dirty="0" smtClean="0"/>
              <a:t> secular</a:t>
            </a:r>
            <a:endParaRPr lang="en-JM" i="1" dirty="0" smtClean="0"/>
          </a:p>
          <a:p>
            <a:endParaRPr lang="en-JM" dirty="0" smtClean="0"/>
          </a:p>
          <a:p>
            <a:r>
              <a:rPr lang="en-US" b="1" dirty="0"/>
              <a:t>Indignation</a:t>
            </a:r>
            <a:r>
              <a:rPr lang="en-US" dirty="0"/>
              <a:t> - anger or annoyance provoked by what is perceived as unfair treatment.  // synonyms: resentment, umbrage, affront, disgruntlement, </a:t>
            </a:r>
            <a:r>
              <a:rPr lang="en-US" b="1" i="1" dirty="0"/>
              <a:t>anger</a:t>
            </a:r>
            <a:r>
              <a:rPr lang="en-US" dirty="0"/>
              <a:t>, distress, </a:t>
            </a:r>
            <a:r>
              <a:rPr lang="en-US" b="1" i="1" dirty="0"/>
              <a:t>unhappiness, discontent, dissatisfaction, displeasure, hurt</a:t>
            </a:r>
            <a:r>
              <a:rPr lang="en-US" dirty="0"/>
              <a:t>, pain, upset, offence, pique, spleen, crossness, exasperation, vexation, irritation, annoyance, chagrin;</a:t>
            </a:r>
          </a:p>
        </p:txBody>
      </p:sp>
      <p:sp>
        <p:nvSpPr>
          <p:cNvPr id="4" name="Slide Number Placeholder 3"/>
          <p:cNvSpPr>
            <a:spLocks noGrp="1"/>
          </p:cNvSpPr>
          <p:nvPr>
            <p:ph type="sldNum" sz="quarter" idx="10"/>
          </p:nvPr>
        </p:nvSpPr>
        <p:spPr/>
        <p:txBody>
          <a:bodyPr/>
          <a:lstStyle/>
          <a:p>
            <a:fld id="{53527662-2092-44DA-9804-261BDCAEE90E}" type="slidenum">
              <a:rPr lang="en-US" smtClean="0"/>
              <a:t>85</a:t>
            </a:fld>
            <a:endParaRPr lang="en-US"/>
          </a:p>
        </p:txBody>
      </p:sp>
    </p:spTree>
    <p:extLst>
      <p:ext uri="{BB962C8B-B14F-4D97-AF65-F5344CB8AC3E}">
        <p14:creationId xmlns:p14="http://schemas.microsoft.com/office/powerpoint/2010/main" val="2718136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Amen! </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86</a:t>
            </a:fld>
            <a:endParaRPr lang="en-US"/>
          </a:p>
        </p:txBody>
      </p:sp>
    </p:spTree>
    <p:extLst>
      <p:ext uri="{BB962C8B-B14F-4D97-AF65-F5344CB8AC3E}">
        <p14:creationId xmlns:p14="http://schemas.microsoft.com/office/powerpoint/2010/main" val="1643526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rPr>
              <a:t>* Does this mean they will be in the Kingdom of God?</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87</a:t>
            </a:fld>
            <a:endParaRPr lang="en-US"/>
          </a:p>
        </p:txBody>
      </p:sp>
    </p:spTree>
    <p:extLst>
      <p:ext uri="{BB962C8B-B14F-4D97-AF65-F5344CB8AC3E}">
        <p14:creationId xmlns:p14="http://schemas.microsoft.com/office/powerpoint/2010/main" val="1643526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10: </a:t>
            </a:r>
            <a:r>
              <a:rPr lang="en-JM" dirty="0" smtClean="0"/>
              <a:t>26 But ye believe not, because ye are not of my sheep, as I said unto you. 27 My sheep hear my voice, and I know them, and they follow me: 28 And I give unto them eternal life; and they shall never perish, neither shall any man pluck them out of my hand. // AMEN!!!</a:t>
            </a:r>
            <a:endParaRPr lang="en-US" dirty="0"/>
          </a:p>
        </p:txBody>
      </p:sp>
      <p:sp>
        <p:nvSpPr>
          <p:cNvPr id="4" name="Slide Number Placeholder 3"/>
          <p:cNvSpPr>
            <a:spLocks noGrp="1"/>
          </p:cNvSpPr>
          <p:nvPr>
            <p:ph type="sldNum" sz="quarter" idx="10"/>
          </p:nvPr>
        </p:nvSpPr>
        <p:spPr/>
        <p:txBody>
          <a:bodyPr/>
          <a:lstStyle/>
          <a:p>
            <a:fld id="{53527662-2092-44DA-9804-261BDCAEE90E}" type="slidenum">
              <a:rPr lang="en-US" smtClean="0"/>
              <a:t>88</a:t>
            </a:fld>
            <a:endParaRPr lang="en-US"/>
          </a:p>
        </p:txBody>
      </p:sp>
    </p:spTree>
    <p:extLst>
      <p:ext uri="{BB962C8B-B14F-4D97-AF65-F5344CB8AC3E}">
        <p14:creationId xmlns:p14="http://schemas.microsoft.com/office/powerpoint/2010/main" val="1643526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Q &amp; A Session!</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89</a:t>
            </a:fld>
            <a:endParaRPr lang="en-US"/>
          </a:p>
        </p:txBody>
      </p:sp>
    </p:spTree>
    <p:extLst>
      <p:ext uri="{BB962C8B-B14F-4D97-AF65-F5344CB8AC3E}">
        <p14:creationId xmlns:p14="http://schemas.microsoft.com/office/powerpoint/2010/main" val="2759085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b="1" dirty="0"/>
          </a:p>
        </p:txBody>
      </p:sp>
      <p:sp>
        <p:nvSpPr>
          <p:cNvPr id="4" name="Slide Number Placeholder 3"/>
          <p:cNvSpPr>
            <a:spLocks noGrp="1"/>
          </p:cNvSpPr>
          <p:nvPr>
            <p:ph type="sldNum" sz="quarter" idx="10"/>
          </p:nvPr>
        </p:nvSpPr>
        <p:spPr/>
        <p:txBody>
          <a:bodyPr/>
          <a:lstStyle/>
          <a:p>
            <a:fld id="{53527662-2092-44DA-9804-261BDCAEE90E}" type="slidenum">
              <a:rPr lang="en-US" smtClean="0"/>
              <a:t>90</a:t>
            </a:fld>
            <a:endParaRPr lang="en-US"/>
          </a:p>
        </p:txBody>
      </p:sp>
    </p:spTree>
    <p:extLst>
      <p:ext uri="{BB962C8B-B14F-4D97-AF65-F5344CB8AC3E}">
        <p14:creationId xmlns:p14="http://schemas.microsoft.com/office/powerpoint/2010/main" val="2372829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91</a:t>
            </a:fld>
            <a:endParaRPr lang="en-US"/>
          </a:p>
        </p:txBody>
      </p:sp>
    </p:spTree>
    <p:extLst>
      <p:ext uri="{BB962C8B-B14F-4D97-AF65-F5344CB8AC3E}">
        <p14:creationId xmlns:p14="http://schemas.microsoft.com/office/powerpoint/2010/main" val="176150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WREST - </a:t>
            </a:r>
            <a:r>
              <a:rPr lang="en-JM" dirty="0"/>
              <a:t>to twist or turn from the proper course, application, use, meaning, or the like; wrench.</a:t>
            </a:r>
          </a:p>
        </p:txBody>
      </p:sp>
      <p:sp>
        <p:nvSpPr>
          <p:cNvPr id="4" name="Slide Number Placeholder 3"/>
          <p:cNvSpPr>
            <a:spLocks noGrp="1"/>
          </p:cNvSpPr>
          <p:nvPr>
            <p:ph type="sldNum" sz="quarter" idx="10"/>
          </p:nvPr>
        </p:nvSpPr>
        <p:spPr/>
        <p:txBody>
          <a:bodyPr/>
          <a:lstStyle/>
          <a:p>
            <a:fld id="{53527662-2092-44DA-9804-261BDCAEE90E}" type="slidenum">
              <a:rPr lang="en-US" smtClean="0"/>
              <a:t>92</a:t>
            </a:fld>
            <a:endParaRPr lang="en-US"/>
          </a:p>
        </p:txBody>
      </p:sp>
    </p:spTree>
    <p:extLst>
      <p:ext uri="{BB962C8B-B14F-4D97-AF65-F5344CB8AC3E}">
        <p14:creationId xmlns:p14="http://schemas.microsoft.com/office/powerpoint/2010/main" val="1613227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Explain by the context. Which day is Paul talking about? Why did he mention one day above another? What was he talking about overall / what was his main point?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94</a:t>
            </a:fld>
            <a:endParaRPr lang="en-US"/>
          </a:p>
        </p:txBody>
      </p:sp>
    </p:spTree>
    <p:extLst>
      <p:ext uri="{BB962C8B-B14F-4D97-AF65-F5344CB8AC3E}">
        <p14:creationId xmlns:p14="http://schemas.microsoft.com/office/powerpoint/2010/main" val="1145623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Present the context and show what Paul was really speaking about. Which sabbaths were regarded as shadows (types) of things to come? Why did Paul say “but the body is of Christ”? / Verse </a:t>
            </a:r>
            <a:r>
              <a:rPr lang="en-JM" b="1" baseline="30000" dirty="0"/>
              <a:t>14 </a:t>
            </a:r>
            <a:r>
              <a:rPr lang="en-JM" dirty="0"/>
              <a:t>Blotting out the handwriting of ordinances that was against us, which was contrary to us, and took it out of the way, nailing it to his cross;</a:t>
            </a:r>
          </a:p>
        </p:txBody>
      </p:sp>
      <p:sp>
        <p:nvSpPr>
          <p:cNvPr id="4" name="Slide Number Placeholder 3"/>
          <p:cNvSpPr>
            <a:spLocks noGrp="1"/>
          </p:cNvSpPr>
          <p:nvPr>
            <p:ph type="sldNum" sz="quarter" idx="10"/>
          </p:nvPr>
        </p:nvSpPr>
        <p:spPr/>
        <p:txBody>
          <a:bodyPr/>
          <a:lstStyle/>
          <a:p>
            <a:fld id="{53527662-2092-44DA-9804-261BDCAEE90E}" type="slidenum">
              <a:rPr lang="en-US" smtClean="0"/>
              <a:t>96</a:t>
            </a:fld>
            <a:endParaRPr lang="en-US"/>
          </a:p>
        </p:txBody>
      </p:sp>
    </p:spTree>
    <p:extLst>
      <p:ext uri="{BB962C8B-B14F-4D97-AF65-F5344CB8AC3E}">
        <p14:creationId xmlns:p14="http://schemas.microsoft.com/office/powerpoint/2010/main" val="215156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LET’S SEE HOW THOSE TEXTS RELATE TO AND REVEAL </a:t>
            </a:r>
            <a:r>
              <a:rPr lang="en-JM" b="1" dirty="0" smtClean="0"/>
              <a:t>WHICH</a:t>
            </a:r>
            <a:r>
              <a:rPr lang="en-JM" b="1" baseline="0" dirty="0" smtClean="0"/>
              <a:t> DAY IS THE SABBATH</a:t>
            </a:r>
            <a:r>
              <a:rPr lang="en-JM" baseline="0" dirty="0" smtClean="0"/>
              <a:t>,</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9</a:t>
            </a:fld>
            <a:endParaRPr lang="en-US"/>
          </a:p>
        </p:txBody>
      </p:sp>
    </p:spTree>
    <p:extLst>
      <p:ext uri="{BB962C8B-B14F-4D97-AF65-F5344CB8AC3E}">
        <p14:creationId xmlns:p14="http://schemas.microsoft.com/office/powerpoint/2010/main" val="571999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At least – For now / as much as we could.</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97</a:t>
            </a:fld>
            <a:endParaRPr lang="en-US"/>
          </a:p>
        </p:txBody>
      </p:sp>
    </p:spTree>
    <p:extLst>
      <p:ext uri="{BB962C8B-B14F-4D97-AF65-F5344CB8AC3E}">
        <p14:creationId xmlns:p14="http://schemas.microsoft.com/office/powerpoint/2010/main" val="210601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James </a:t>
            </a:r>
            <a:r>
              <a:rPr lang="en-JM" smtClean="0"/>
              <a:t>2:10  For whosoever shall keep the whole law, and yet offend in one point, he is guilty of all.</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100</a:t>
            </a:fld>
            <a:endParaRPr lang="en-US"/>
          </a:p>
        </p:txBody>
      </p:sp>
    </p:spTree>
    <p:extLst>
      <p:ext uri="{BB962C8B-B14F-4D97-AF65-F5344CB8AC3E}">
        <p14:creationId xmlns:p14="http://schemas.microsoft.com/office/powerpoint/2010/main" val="15337801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May this be the response of all who learn these truths!! Refer also to Elijah</a:t>
            </a:r>
            <a:r>
              <a:rPr lang="en-JM" b="1" baseline="0" dirty="0" smtClean="0"/>
              <a:t> - </a:t>
            </a:r>
            <a:r>
              <a:rPr lang="en-JM" b="1" dirty="0" smtClean="0"/>
              <a:t>1 Kings 18:21 And Elijah came unto all the people, and said, How long halt ye between two opinions? if the Lord be God, follow him: but if Baal, then follow him. And the people answered him not a word.</a:t>
            </a:r>
            <a:endParaRPr lang="en-JM" b="1" dirty="0"/>
          </a:p>
        </p:txBody>
      </p:sp>
      <p:sp>
        <p:nvSpPr>
          <p:cNvPr id="4" name="Slide Number Placeholder 3"/>
          <p:cNvSpPr>
            <a:spLocks noGrp="1"/>
          </p:cNvSpPr>
          <p:nvPr>
            <p:ph type="sldNum" sz="quarter" idx="10"/>
          </p:nvPr>
        </p:nvSpPr>
        <p:spPr/>
        <p:txBody>
          <a:bodyPr/>
          <a:lstStyle/>
          <a:p>
            <a:fld id="{53527662-2092-44DA-9804-261BDCAEE90E}" type="slidenum">
              <a:rPr lang="en-US" smtClean="0"/>
              <a:t>103</a:t>
            </a:fld>
            <a:endParaRPr lang="en-US"/>
          </a:p>
        </p:txBody>
      </p:sp>
    </p:spTree>
    <p:extLst>
      <p:ext uri="{BB962C8B-B14F-4D97-AF65-F5344CB8AC3E}">
        <p14:creationId xmlns:p14="http://schemas.microsoft.com/office/powerpoint/2010/main" val="376864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Jesus died on the 14</a:t>
            </a:r>
            <a:r>
              <a:rPr lang="en-JM" baseline="30000" dirty="0" smtClean="0"/>
              <a:t>th</a:t>
            </a:r>
            <a:r>
              <a:rPr lang="en-JM" dirty="0" smtClean="0"/>
              <a:t> day of the first month (Abib) – the Passover, which fell on a Friday, the 6</a:t>
            </a:r>
            <a:r>
              <a:rPr lang="en-JM" baseline="30000" dirty="0" smtClean="0"/>
              <a:t>th</a:t>
            </a:r>
            <a:r>
              <a:rPr lang="en-JM" dirty="0" smtClean="0"/>
              <a:t> day of the week  – The Pharisees went to Pilate on the Sabbath, the seventh day, to ask that steps be taken to</a:t>
            </a:r>
            <a:r>
              <a:rPr lang="en-JM" baseline="0" dirty="0" smtClean="0"/>
              <a:t> prevent Jesus from getting out of the tomb; Jesus was already dead.  Worldwide it is known that Jesus died on a Friday (Jesus’ death is celebrated as “Good Friday”). </a:t>
            </a:r>
            <a:r>
              <a:rPr lang="en-JM" b="1" baseline="0" dirty="0" smtClean="0"/>
              <a:t>So, the “Preparation Day” – Is a day we can use as a marker / guide / or signpost to show exactly which day is the seventh day of the week, the Sabbath!</a:t>
            </a:r>
            <a:endParaRPr lang="en-JM" b="1" dirty="0"/>
          </a:p>
        </p:txBody>
      </p:sp>
      <p:sp>
        <p:nvSpPr>
          <p:cNvPr id="4" name="Slide Number Placeholder 3"/>
          <p:cNvSpPr>
            <a:spLocks noGrp="1"/>
          </p:cNvSpPr>
          <p:nvPr>
            <p:ph type="sldNum" sz="quarter" idx="10"/>
          </p:nvPr>
        </p:nvSpPr>
        <p:spPr/>
        <p:txBody>
          <a:bodyPr/>
          <a:lstStyle/>
          <a:p>
            <a:fld id="{53527662-2092-44DA-9804-261BDCAEE90E}" type="slidenum">
              <a:rPr lang="en-US" smtClean="0"/>
              <a:t>10</a:t>
            </a:fld>
            <a:endParaRPr lang="en-US"/>
          </a:p>
        </p:txBody>
      </p:sp>
    </p:spTree>
    <p:extLst>
      <p:ext uri="{BB962C8B-B14F-4D97-AF65-F5344CB8AC3E}">
        <p14:creationId xmlns:p14="http://schemas.microsoft.com/office/powerpoint/2010/main" val="28540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Feast of Unleavened Bread would be on that 7</a:t>
            </a:r>
            <a:r>
              <a:rPr lang="en-JM" baseline="30000" dirty="0" smtClean="0"/>
              <a:t>th</a:t>
            </a:r>
            <a:r>
              <a:rPr lang="en-JM" dirty="0" smtClean="0"/>
              <a:t> day Sabbath – First day of the Feast of Unleavened Bread was a holy day, etc. Exodus 12:15 – 17.</a:t>
            </a:r>
            <a:r>
              <a:rPr lang="en-JM" baseline="0" dirty="0" smtClean="0"/>
              <a:t> </a:t>
            </a:r>
            <a:endParaRPr lang="en-JM" dirty="0"/>
          </a:p>
        </p:txBody>
      </p:sp>
      <p:sp>
        <p:nvSpPr>
          <p:cNvPr id="4" name="Slide Number Placeholder 3"/>
          <p:cNvSpPr>
            <a:spLocks noGrp="1"/>
          </p:cNvSpPr>
          <p:nvPr>
            <p:ph type="sldNum" sz="quarter" idx="10"/>
          </p:nvPr>
        </p:nvSpPr>
        <p:spPr/>
        <p:txBody>
          <a:bodyPr/>
          <a:lstStyle/>
          <a:p>
            <a:fld id="{53527662-2092-44DA-9804-261BDCAEE90E}" type="slidenum">
              <a:rPr lang="en-US" smtClean="0"/>
              <a:t>11</a:t>
            </a:fld>
            <a:endParaRPr lang="en-US"/>
          </a:p>
        </p:txBody>
      </p:sp>
    </p:spTree>
    <p:extLst>
      <p:ext uri="{BB962C8B-B14F-4D97-AF65-F5344CB8AC3E}">
        <p14:creationId xmlns:p14="http://schemas.microsoft.com/office/powerpoint/2010/main" val="370365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days were named by the pagans but the </a:t>
            </a:r>
            <a:r>
              <a:rPr lang="en-JM" b="1" dirty="0" smtClean="0"/>
              <a:t>ORDER</a:t>
            </a:r>
            <a:r>
              <a:rPr lang="en-JM" dirty="0" smtClean="0"/>
              <a:t> of the days was </a:t>
            </a:r>
            <a:r>
              <a:rPr lang="en-JM" b="1" dirty="0" smtClean="0"/>
              <a:t>NOT CHANGED</a:t>
            </a:r>
            <a:r>
              <a:rPr lang="en-JM" dirty="0" smtClean="0"/>
              <a:t>. (More on that as we go on)</a:t>
            </a:r>
          </a:p>
          <a:p>
            <a:endParaRPr lang="en-JM" dirty="0" smtClean="0"/>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1</a:t>
            </a:r>
            <a:r>
              <a:rPr lang="en-US" sz="2500" baseline="30000" dirty="0">
                <a:solidFill>
                  <a:prstClr val="black"/>
                </a:solidFill>
                <a:latin typeface="Trebuchet MS"/>
              </a:rPr>
              <a:t>st</a:t>
            </a:r>
            <a:r>
              <a:rPr lang="en-US" sz="2500" dirty="0">
                <a:solidFill>
                  <a:prstClr val="black"/>
                </a:solidFill>
                <a:latin typeface="Trebuchet MS"/>
              </a:rPr>
              <a:t> Day: “Sun’s day” (Sun Worship) = “Sunday”.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2</a:t>
            </a:r>
            <a:r>
              <a:rPr lang="en-US" sz="2500" baseline="30000" dirty="0">
                <a:solidFill>
                  <a:prstClr val="black"/>
                </a:solidFill>
                <a:latin typeface="Trebuchet MS"/>
              </a:rPr>
              <a:t>nd</a:t>
            </a:r>
            <a:r>
              <a:rPr lang="en-US" sz="2500" dirty="0">
                <a:solidFill>
                  <a:prstClr val="black"/>
                </a:solidFill>
                <a:latin typeface="Trebuchet MS"/>
              </a:rPr>
              <a:t> Day: “Moon’s day” (Moon Worship) = “Monday”.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3</a:t>
            </a:r>
            <a:r>
              <a:rPr lang="en-US" sz="2500" baseline="30000" dirty="0">
                <a:solidFill>
                  <a:prstClr val="black"/>
                </a:solidFill>
                <a:latin typeface="Trebuchet MS"/>
              </a:rPr>
              <a:t>rd</a:t>
            </a:r>
            <a:r>
              <a:rPr lang="en-US" sz="2500" dirty="0">
                <a:solidFill>
                  <a:prstClr val="black"/>
                </a:solidFill>
                <a:latin typeface="Trebuchet MS"/>
              </a:rPr>
              <a:t> Day: “</a:t>
            </a:r>
            <a:r>
              <a:rPr lang="en-US" sz="2500" dirty="0" err="1">
                <a:solidFill>
                  <a:prstClr val="black"/>
                </a:solidFill>
                <a:latin typeface="Trebuchet MS"/>
              </a:rPr>
              <a:t>Tiw’s</a:t>
            </a:r>
            <a:r>
              <a:rPr lang="en-US" sz="2500" dirty="0">
                <a:solidFill>
                  <a:prstClr val="black"/>
                </a:solidFill>
                <a:latin typeface="Trebuchet MS"/>
              </a:rPr>
              <a:t> day” (A false god) = “Tuesday”.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4</a:t>
            </a:r>
            <a:r>
              <a:rPr lang="en-US" sz="2500" baseline="30000" dirty="0">
                <a:solidFill>
                  <a:prstClr val="black"/>
                </a:solidFill>
                <a:latin typeface="Trebuchet MS"/>
              </a:rPr>
              <a:t>th</a:t>
            </a:r>
            <a:r>
              <a:rPr lang="en-US" sz="2500" dirty="0">
                <a:solidFill>
                  <a:prstClr val="black"/>
                </a:solidFill>
                <a:latin typeface="Trebuchet MS"/>
              </a:rPr>
              <a:t> Day: “</a:t>
            </a:r>
            <a:r>
              <a:rPr lang="en-US" sz="2500" dirty="0" err="1">
                <a:solidFill>
                  <a:prstClr val="black"/>
                </a:solidFill>
                <a:latin typeface="Trebuchet MS"/>
              </a:rPr>
              <a:t>Woden’s</a:t>
            </a:r>
            <a:r>
              <a:rPr lang="en-US" sz="2500" dirty="0">
                <a:solidFill>
                  <a:prstClr val="black"/>
                </a:solidFill>
                <a:latin typeface="Trebuchet MS"/>
              </a:rPr>
              <a:t> day” (god of wood / worship of wood) = “Wednesday”.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5</a:t>
            </a:r>
            <a:r>
              <a:rPr lang="en-US" sz="2500" baseline="30000" dirty="0">
                <a:solidFill>
                  <a:prstClr val="black"/>
                </a:solidFill>
                <a:latin typeface="Trebuchet MS"/>
              </a:rPr>
              <a:t>th</a:t>
            </a:r>
            <a:r>
              <a:rPr lang="en-US" sz="2500" dirty="0">
                <a:solidFill>
                  <a:prstClr val="black"/>
                </a:solidFill>
                <a:latin typeface="Trebuchet MS"/>
              </a:rPr>
              <a:t> Day: “Thor’s day” (</a:t>
            </a:r>
            <a:r>
              <a:rPr lang="en-US" sz="2500" dirty="0" err="1">
                <a:solidFill>
                  <a:prstClr val="black"/>
                </a:solidFill>
                <a:latin typeface="Trebuchet MS"/>
              </a:rPr>
              <a:t>thor</a:t>
            </a:r>
            <a:r>
              <a:rPr lang="en-US" sz="2500" dirty="0">
                <a:solidFill>
                  <a:prstClr val="black"/>
                </a:solidFill>
                <a:latin typeface="Trebuchet MS"/>
              </a:rPr>
              <a:t> – son of </a:t>
            </a:r>
            <a:r>
              <a:rPr lang="en-US" sz="2500" dirty="0" err="1">
                <a:solidFill>
                  <a:prstClr val="black"/>
                </a:solidFill>
                <a:latin typeface="Trebuchet MS"/>
              </a:rPr>
              <a:t>odin</a:t>
            </a:r>
            <a:r>
              <a:rPr lang="en-US" sz="2500" dirty="0">
                <a:solidFill>
                  <a:prstClr val="black"/>
                </a:solidFill>
                <a:latin typeface="Trebuchet MS"/>
              </a:rPr>
              <a:t> / god of thunder) = “Thursday”.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6</a:t>
            </a:r>
            <a:r>
              <a:rPr lang="en-US" sz="2500" baseline="30000" dirty="0">
                <a:solidFill>
                  <a:prstClr val="black"/>
                </a:solidFill>
                <a:latin typeface="Trebuchet MS"/>
              </a:rPr>
              <a:t>th</a:t>
            </a:r>
            <a:r>
              <a:rPr lang="en-US" sz="2500" dirty="0">
                <a:solidFill>
                  <a:prstClr val="black"/>
                </a:solidFill>
                <a:latin typeface="Trebuchet MS"/>
              </a:rPr>
              <a:t> Day: “</a:t>
            </a:r>
            <a:r>
              <a:rPr lang="en-US" sz="2500" dirty="0" err="1">
                <a:solidFill>
                  <a:prstClr val="black"/>
                </a:solidFill>
                <a:latin typeface="Trebuchet MS"/>
              </a:rPr>
              <a:t>Frigga’s</a:t>
            </a:r>
            <a:r>
              <a:rPr lang="en-US" sz="2500" dirty="0">
                <a:solidFill>
                  <a:prstClr val="black"/>
                </a:solidFill>
                <a:latin typeface="Trebuchet MS"/>
              </a:rPr>
              <a:t> day” (Germanic mythology - goddess, wife of the god </a:t>
            </a:r>
            <a:r>
              <a:rPr lang="en-US" sz="2500" dirty="0" err="1">
                <a:solidFill>
                  <a:prstClr val="black"/>
                </a:solidFill>
                <a:latin typeface="Trebuchet MS"/>
              </a:rPr>
              <a:t>odin</a:t>
            </a:r>
            <a:r>
              <a:rPr lang="en-US" sz="2500" dirty="0">
                <a:solidFill>
                  <a:prstClr val="black"/>
                </a:solidFill>
                <a:latin typeface="Trebuchet MS"/>
              </a:rPr>
              <a:t>) = “Friday”.</a:t>
            </a:r>
          </a:p>
          <a:p>
            <a:pPr marL="282687" indent="-282687" defTabSz="942289">
              <a:spcBef>
                <a:spcPts val="618"/>
              </a:spcBef>
              <a:buClr>
                <a:srgbClr val="B13F9A"/>
              </a:buClr>
              <a:buSzPct val="73000"/>
              <a:buFont typeface="Wingdings 2"/>
              <a:buChar char=""/>
              <a:defRPr/>
            </a:pPr>
            <a:r>
              <a:rPr lang="en-US" sz="2500" dirty="0">
                <a:solidFill>
                  <a:prstClr val="black"/>
                </a:solidFill>
                <a:latin typeface="Trebuchet MS"/>
              </a:rPr>
              <a:t>7</a:t>
            </a:r>
            <a:r>
              <a:rPr lang="en-US" sz="2500" baseline="30000" dirty="0">
                <a:solidFill>
                  <a:prstClr val="black"/>
                </a:solidFill>
                <a:latin typeface="Trebuchet MS"/>
              </a:rPr>
              <a:t>th</a:t>
            </a:r>
            <a:r>
              <a:rPr lang="en-US" sz="2500" dirty="0">
                <a:solidFill>
                  <a:prstClr val="black"/>
                </a:solidFill>
                <a:latin typeface="Trebuchet MS"/>
              </a:rPr>
              <a:t> Day: “Saturn’s day” (named after the god </a:t>
            </a:r>
            <a:r>
              <a:rPr lang="en-US" sz="2500" dirty="0" err="1">
                <a:solidFill>
                  <a:prstClr val="black"/>
                </a:solidFill>
                <a:latin typeface="Trebuchet MS"/>
              </a:rPr>
              <a:t>saturn</a:t>
            </a:r>
            <a:r>
              <a:rPr lang="en-US" sz="2500" dirty="0">
                <a:solidFill>
                  <a:prstClr val="black"/>
                </a:solidFill>
                <a:latin typeface="Trebuchet MS"/>
              </a:rPr>
              <a:t>) = “Saturday”.</a:t>
            </a:r>
          </a:p>
          <a:p>
            <a:endParaRPr lang="en-JM" dirty="0" smtClean="0"/>
          </a:p>
          <a:p>
            <a:pPr defTabSz="942289">
              <a:defRPr/>
            </a:pPr>
            <a:r>
              <a:rPr lang="en-JM" dirty="0" smtClean="0"/>
              <a:t>Odin was god of war and death, as well as a sky god and the god of wisdom and poetry. // </a:t>
            </a:r>
            <a:r>
              <a:rPr lang="en-JM" dirty="0" err="1" smtClean="0"/>
              <a:t>Woden</a:t>
            </a:r>
            <a:r>
              <a:rPr lang="en-JM" dirty="0" smtClean="0"/>
              <a:t> (</a:t>
            </a:r>
            <a:r>
              <a:rPr lang="en-JM" dirty="0" err="1" smtClean="0"/>
              <a:t>wō´dən</a:t>
            </a:r>
            <a:r>
              <a:rPr lang="en-JM" dirty="0" smtClean="0"/>
              <a:t>; German </a:t>
            </a:r>
            <a:r>
              <a:rPr lang="en-JM" dirty="0" err="1" smtClean="0"/>
              <a:t>vō´dĬn</a:t>
            </a:r>
            <a:r>
              <a:rPr lang="en-JM" dirty="0" smtClean="0"/>
              <a:t>), Norse Odin (</a:t>
            </a:r>
            <a:r>
              <a:rPr lang="en-JM" dirty="0" err="1" smtClean="0"/>
              <a:t>ō´dĬn</a:t>
            </a:r>
            <a:r>
              <a:rPr lang="en-JM" dirty="0" smtClean="0"/>
              <a:t>), in Germanic religion and mythology, the supreme god.</a:t>
            </a:r>
          </a:p>
          <a:p>
            <a:pPr defTabSz="942289">
              <a:defRPr/>
            </a:pPr>
            <a:endParaRPr lang="en-JM" dirty="0" smtClean="0"/>
          </a:p>
          <a:p>
            <a:r>
              <a:rPr lang="en-JM" dirty="0" smtClean="0"/>
              <a:t>“In ancient Roman religion and myth, Saturn (Latin: </a:t>
            </a:r>
            <a:r>
              <a:rPr lang="en-JM" dirty="0" err="1" smtClean="0"/>
              <a:t>Saturnus</a:t>
            </a:r>
            <a:r>
              <a:rPr lang="en-JM" dirty="0" smtClean="0"/>
              <a:t>) was a god of agriculture, liberation, and time. ... Saturn the planet and Saturday are both named after the god.” </a:t>
            </a:r>
          </a:p>
        </p:txBody>
      </p:sp>
      <p:sp>
        <p:nvSpPr>
          <p:cNvPr id="4" name="Slide Number Placeholder 3"/>
          <p:cNvSpPr>
            <a:spLocks noGrp="1"/>
          </p:cNvSpPr>
          <p:nvPr>
            <p:ph type="sldNum" sz="quarter" idx="10"/>
          </p:nvPr>
        </p:nvSpPr>
        <p:spPr/>
        <p:txBody>
          <a:bodyPr/>
          <a:lstStyle/>
          <a:p>
            <a:fld id="{53527662-2092-44DA-9804-261BDCAEE90E}" type="slidenum">
              <a:rPr lang="en-US" smtClean="0"/>
              <a:t>13</a:t>
            </a:fld>
            <a:endParaRPr lang="en-US"/>
          </a:p>
        </p:txBody>
      </p:sp>
    </p:spTree>
    <p:extLst>
      <p:ext uri="{BB962C8B-B14F-4D97-AF65-F5344CB8AC3E}">
        <p14:creationId xmlns:p14="http://schemas.microsoft.com/office/powerpoint/2010/main" val="63448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269311EA-22BB-4DEC-8274-48B71ECD4DED}" type="datetime1">
              <a:rPr lang="en-US" smtClean="0"/>
              <a:t>5/12/2020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297134-3592-49DB-8D4B-1632A1D51E2C}" type="datetime1">
              <a:rPr lang="en-US" smtClean="0"/>
              <a:t>5/12/2020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429560DA-D647-43ED-97DE-FC96D09E594A}" type="datetime1">
              <a:rPr lang="en-US" smtClean="0"/>
              <a:t>5/12/2020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241A694-39A9-45A0-B008-F327F71FCE45}" type="datetime1">
              <a:rPr lang="en-US" smtClean="0"/>
              <a:t>5/12/2020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D1B34BF-E67E-4118-802E-0209A8558E81}" type="datetime1">
              <a:rPr lang="en-US" smtClean="0"/>
              <a:t>5/12/2020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2270F0-EB16-4FE4-8F24-53CBEA681078}" type="datetime1">
              <a:rPr lang="en-US" smtClean="0"/>
              <a:t>5/12/2020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60EB4A6-3F51-4A56-814F-419FEDF66C54}" type="datetime1">
              <a:rPr lang="en-US" smtClean="0"/>
              <a:t>5/12/2020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09EA2C5-7D9E-4349-9F34-35DCA2AE4987}" type="datetime1">
              <a:rPr lang="en-US" smtClean="0"/>
              <a:t>5/12/2020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271D8694-FDEB-48B9-9B4D-8D019969B739}" type="datetime1">
              <a:rPr lang="en-US" smtClean="0"/>
              <a:t>5/12/2020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A80CD35-2B7D-43FB-A1D7-30EF698711B6}" type="datetime1">
              <a:rPr lang="en-US" smtClean="0"/>
              <a:t>5/12/2020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2804962C-DE76-4D6C-A9E8-D1D95998EABE}" type="datetime1">
              <a:rPr lang="en-US" smtClean="0"/>
              <a:t>5/12/2020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2C37C9AD-A6A8-4300-B616-E629368891C8}" type="datetime1">
              <a:rPr lang="en-US" smtClean="0"/>
              <a:t>5/12/2020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28320522@N08/2643129156/" TargetMode="External"/><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hyperlink" Target="http://www.sabbathtruth.com/"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solidFill>
                  <a:schemeClr val="bg1"/>
                </a:solidFill>
                <a:effectLst>
                  <a:outerShdw blurRad="38100" dist="38100" dir="2700000" algn="tl">
                    <a:srgbClr val="000000">
                      <a:alpha val="43137"/>
                    </a:srgbClr>
                  </a:outerShdw>
                </a:effectLst>
              </a:rPr>
              <a:t>SETTLING THE SATURDAY – SUNDAY QUESTION-PART 1:</a:t>
            </a:r>
            <a:endParaRPr lang="en-US"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357490" y="4232752"/>
            <a:ext cx="5114778" cy="1101248"/>
          </a:xfrm>
        </p:spPr>
        <p:txBody>
          <a:bodyPr>
            <a:normAutofit/>
          </a:bodyPr>
          <a:lstStyle/>
          <a:p>
            <a:pPr algn="l"/>
            <a:r>
              <a:rPr lang="en-US" sz="3200" i="1" dirty="0" smtClean="0"/>
              <a:t>“UNMASKING THE FALSE SABBATH”</a:t>
            </a:r>
            <a:endParaRPr lang="en-US" sz="3200" i="1" dirty="0"/>
          </a:p>
        </p:txBody>
      </p:sp>
    </p:spTree>
    <p:extLst>
      <p:ext uri="{BB962C8B-B14F-4D97-AF65-F5344CB8AC3E}">
        <p14:creationId xmlns:p14="http://schemas.microsoft.com/office/powerpoint/2010/main" val="2530197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1828800" cy="701040"/>
          </a:xfrm>
        </p:spPr>
        <p:txBody>
          <a:bodyPr/>
          <a:lstStyle/>
          <a:p>
            <a:r>
              <a:rPr lang="en-US" dirty="0" smtClean="0">
                <a:solidFill>
                  <a:schemeClr val="tx1"/>
                </a:solidFill>
              </a:rPr>
              <a:t>Notes</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b="1" dirty="0" smtClean="0"/>
              <a:t>Matthew </a:t>
            </a:r>
            <a:r>
              <a:rPr lang="en-US" b="1" dirty="0"/>
              <a:t>27:62</a:t>
            </a:r>
          </a:p>
          <a:p>
            <a:r>
              <a:rPr lang="en-US" dirty="0"/>
              <a:t>Now the next day, that followed </a:t>
            </a:r>
            <a:r>
              <a:rPr lang="en-US" b="1" dirty="0">
                <a:solidFill>
                  <a:srgbClr val="C00000"/>
                </a:solidFill>
              </a:rPr>
              <a:t>the day of the preparation</a:t>
            </a:r>
            <a:r>
              <a:rPr lang="en-US" dirty="0"/>
              <a:t>, the chief priests and Pharisees came together unto Pilate,</a:t>
            </a:r>
          </a:p>
          <a:p>
            <a:endParaRPr lang="en-US" dirty="0" smtClean="0"/>
          </a:p>
          <a:p>
            <a:r>
              <a:rPr lang="en-US" b="1" dirty="0" smtClean="0"/>
              <a:t>Mark </a:t>
            </a:r>
            <a:r>
              <a:rPr lang="en-US" b="1" dirty="0"/>
              <a:t>15:42</a:t>
            </a:r>
          </a:p>
          <a:p>
            <a:r>
              <a:rPr lang="en-US" dirty="0"/>
              <a:t>And now when the even was come, because it was </a:t>
            </a:r>
            <a:r>
              <a:rPr lang="en-US" b="1" dirty="0">
                <a:solidFill>
                  <a:srgbClr val="C00000"/>
                </a:solidFill>
              </a:rPr>
              <a:t>the preparation</a:t>
            </a:r>
            <a:r>
              <a:rPr lang="en-US" dirty="0"/>
              <a:t>, that is, </a:t>
            </a:r>
            <a:r>
              <a:rPr lang="en-US" i="1" u="sng" dirty="0">
                <a:solidFill>
                  <a:srgbClr val="C00000"/>
                </a:solidFill>
              </a:rPr>
              <a:t>the day before the </a:t>
            </a:r>
            <a:r>
              <a:rPr lang="en-US" i="1" u="sng" dirty="0" smtClean="0">
                <a:solidFill>
                  <a:srgbClr val="C00000"/>
                </a:solidFill>
              </a:rPr>
              <a:t>Sabbath</a:t>
            </a:r>
            <a:r>
              <a:rPr lang="en-US" dirty="0" smtClean="0"/>
              <a:t>,</a:t>
            </a: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9944103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33400" y="1066800"/>
            <a:ext cx="5897880" cy="602512"/>
          </a:xfrm>
        </p:spPr>
        <p:txBody>
          <a:bodyPr>
            <a:normAutofit/>
          </a:bodyPr>
          <a:lstStyle/>
          <a:p>
            <a:r>
              <a:rPr lang="en-US" sz="2400" b="1" dirty="0" smtClean="0"/>
              <a:t>God is </a:t>
            </a:r>
            <a:r>
              <a:rPr lang="en-US" sz="2400" b="1" u="sng" dirty="0" smtClean="0"/>
              <a:t>LOVE</a:t>
            </a:r>
            <a:r>
              <a:rPr lang="en-US" sz="2400" b="1" dirty="0" smtClean="0"/>
              <a:t> (1 John 4:8 &amp; 16)</a:t>
            </a:r>
            <a:endParaRPr lang="en-US" sz="2400" b="1" dirty="0"/>
          </a:p>
        </p:txBody>
      </p:sp>
      <p:sp>
        <p:nvSpPr>
          <p:cNvPr id="5" name="Content Placeholder 3"/>
          <p:cNvSpPr>
            <a:spLocks noGrp="1"/>
          </p:cNvSpPr>
          <p:nvPr>
            <p:ph sz="half" idx="1"/>
          </p:nvPr>
        </p:nvSpPr>
        <p:spPr>
          <a:xfrm>
            <a:off x="457200" y="2030707"/>
            <a:ext cx="7467600" cy="4267200"/>
          </a:xfrm>
        </p:spPr>
        <p:txBody>
          <a:bodyPr>
            <a:normAutofit fontScale="85000" lnSpcReduction="20000"/>
          </a:bodyPr>
          <a:lstStyle/>
          <a:p>
            <a:r>
              <a:rPr lang="en-US" b="1" dirty="0"/>
              <a:t>Proverbs 28:9 </a:t>
            </a:r>
            <a:r>
              <a:rPr lang="en-US" dirty="0"/>
              <a:t>says</a:t>
            </a:r>
            <a:r>
              <a:rPr lang="en-US" dirty="0" smtClean="0"/>
              <a:t>:</a:t>
            </a:r>
          </a:p>
          <a:p>
            <a:r>
              <a:rPr lang="en-US" dirty="0" smtClean="0"/>
              <a:t>“He </a:t>
            </a:r>
            <a:r>
              <a:rPr lang="en-US" dirty="0"/>
              <a:t>that turneth away his ear from hearing the </a:t>
            </a:r>
            <a:r>
              <a:rPr lang="en-US" b="1" u="sng" dirty="0"/>
              <a:t>law</a:t>
            </a:r>
            <a:r>
              <a:rPr lang="en-US" dirty="0"/>
              <a:t>, </a:t>
            </a:r>
            <a:r>
              <a:rPr lang="en-US" u="sng" dirty="0"/>
              <a:t>even his </a:t>
            </a:r>
            <a:r>
              <a:rPr lang="en-US" b="1" u="sng" dirty="0"/>
              <a:t>prayer</a:t>
            </a:r>
            <a:r>
              <a:rPr lang="en-US" dirty="0"/>
              <a:t> shall be </a:t>
            </a:r>
            <a:r>
              <a:rPr lang="en-US" dirty="0">
                <a:solidFill>
                  <a:srgbClr val="C00000"/>
                </a:solidFill>
              </a:rPr>
              <a:t>abomination</a:t>
            </a:r>
            <a:r>
              <a:rPr lang="en-US" dirty="0" smtClean="0"/>
              <a:t>.”</a:t>
            </a:r>
          </a:p>
          <a:p>
            <a:r>
              <a:rPr lang="en-US" dirty="0" smtClean="0"/>
              <a:t>Wow. This – is – a – serious text!</a:t>
            </a:r>
          </a:p>
          <a:p>
            <a:r>
              <a:rPr lang="en-US" dirty="0" smtClean="0"/>
              <a:t>So, let us consider seriously what we are doing when (if) we reject any of God’s commandments.                               </a:t>
            </a:r>
          </a:p>
          <a:p>
            <a:endParaRPr lang="en-US" u="sng" dirty="0"/>
          </a:p>
          <a:p>
            <a:r>
              <a:rPr lang="en-US" u="sng" dirty="0" smtClean="0"/>
              <a:t>OUR soul’s salvation depends on how we choose. </a:t>
            </a:r>
            <a:endParaRPr lang="en-US" dirty="0"/>
          </a:p>
        </p:txBody>
      </p:sp>
      <p:sp>
        <p:nvSpPr>
          <p:cNvPr id="6" name="Title 1"/>
          <p:cNvSpPr>
            <a:spLocks noGrp="1"/>
          </p:cNvSpPr>
          <p:nvPr>
            <p:ph type="title"/>
          </p:nvPr>
        </p:nvSpPr>
        <p:spPr>
          <a:xfrm>
            <a:off x="457200" y="228600"/>
            <a:ext cx="3581400" cy="609600"/>
          </a:xfrm>
        </p:spPr>
        <p:txBody>
          <a:bodyPr>
            <a:normAutofit/>
          </a:bodyPr>
          <a:lstStyle/>
          <a:p>
            <a:r>
              <a:rPr lang="en-US" sz="3200" dirty="0" smtClean="0"/>
              <a:t>Please consider</a:t>
            </a:r>
            <a:endParaRPr lang="en-US" sz="3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100</a:t>
            </a:fld>
            <a:endParaRPr lang="en-US"/>
          </a:p>
        </p:txBody>
      </p:sp>
    </p:spTree>
    <p:extLst>
      <p:ext uri="{BB962C8B-B14F-4D97-AF65-F5344CB8AC3E}">
        <p14:creationId xmlns:p14="http://schemas.microsoft.com/office/powerpoint/2010/main" val="9983179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905000" cy="533400"/>
          </a:xfrm>
        </p:spPr>
        <p:txBody>
          <a:bodyPr>
            <a:noAutofit/>
          </a:bodyPr>
          <a:lstStyle/>
          <a:p>
            <a:r>
              <a:rPr lang="en-US" sz="3600" dirty="0" smtClean="0"/>
              <a:t>appeal</a:t>
            </a:r>
            <a:endParaRPr lang="en-US" sz="3600" dirty="0"/>
          </a:p>
        </p:txBody>
      </p:sp>
      <p:sp>
        <p:nvSpPr>
          <p:cNvPr id="4" name="Content Placeholder 3"/>
          <p:cNvSpPr>
            <a:spLocks noGrp="1"/>
          </p:cNvSpPr>
          <p:nvPr>
            <p:ph sz="half" idx="1"/>
          </p:nvPr>
        </p:nvSpPr>
        <p:spPr>
          <a:xfrm>
            <a:off x="457200" y="1447800"/>
            <a:ext cx="7315200" cy="4953000"/>
          </a:xfrm>
        </p:spPr>
        <p:txBody>
          <a:bodyPr>
            <a:normAutofit fontScale="92500"/>
          </a:bodyPr>
          <a:lstStyle/>
          <a:p>
            <a:r>
              <a:rPr lang="en-US" b="1" dirty="0" smtClean="0"/>
              <a:t>Acts </a:t>
            </a:r>
            <a:r>
              <a:rPr lang="en-US" b="1" dirty="0"/>
              <a:t>17: </a:t>
            </a:r>
            <a:r>
              <a:rPr lang="en-US" b="1" dirty="0" smtClean="0"/>
              <a:t>30, 31</a:t>
            </a:r>
          </a:p>
          <a:p>
            <a:r>
              <a:rPr lang="en-US" b="1" i="1" u="sng" dirty="0" smtClean="0"/>
              <a:t>30</a:t>
            </a:r>
            <a:r>
              <a:rPr lang="en-US" dirty="0" smtClean="0"/>
              <a:t> And </a:t>
            </a:r>
            <a:r>
              <a:rPr lang="en-US" dirty="0"/>
              <a:t>the times of this ignorance </a:t>
            </a:r>
            <a:r>
              <a:rPr lang="en-US" dirty="0">
                <a:solidFill>
                  <a:srgbClr val="C00000"/>
                </a:solidFill>
              </a:rPr>
              <a:t>God winked at</a:t>
            </a:r>
            <a:r>
              <a:rPr lang="en-US" dirty="0"/>
              <a:t>; but now </a:t>
            </a:r>
            <a:r>
              <a:rPr lang="en-US" b="1" dirty="0">
                <a:solidFill>
                  <a:srgbClr val="C00000"/>
                </a:solidFill>
              </a:rPr>
              <a:t>commandeth all men every where to </a:t>
            </a:r>
            <a:r>
              <a:rPr lang="en-US" b="1" u="sng" dirty="0">
                <a:solidFill>
                  <a:srgbClr val="C00000"/>
                </a:solidFill>
              </a:rPr>
              <a:t>repent</a:t>
            </a:r>
            <a:r>
              <a:rPr lang="en-US" dirty="0"/>
              <a:t>: </a:t>
            </a:r>
            <a:r>
              <a:rPr lang="en-US" b="1" i="1" u="sng" dirty="0" smtClean="0"/>
              <a:t>31</a:t>
            </a:r>
            <a:r>
              <a:rPr lang="en-US" dirty="0" smtClean="0"/>
              <a:t> Because </a:t>
            </a:r>
            <a:r>
              <a:rPr lang="en-US" dirty="0"/>
              <a:t>he hath appointed a day, in the which </a:t>
            </a:r>
            <a:r>
              <a:rPr lang="en-US" dirty="0">
                <a:solidFill>
                  <a:srgbClr val="C00000"/>
                </a:solidFill>
              </a:rPr>
              <a:t>he will judge the world in righteousness</a:t>
            </a:r>
            <a:r>
              <a:rPr lang="en-US" dirty="0"/>
              <a:t> by that man whom he hath ordained; whereof he hath given assurance unto all men, in that he hath raised him from the dead.</a:t>
            </a:r>
          </a:p>
          <a:p>
            <a:endParaRPr lang="en-US" dirty="0"/>
          </a:p>
        </p:txBody>
      </p:sp>
      <p:sp>
        <p:nvSpPr>
          <p:cNvPr id="5" name="Oval 4"/>
          <p:cNvSpPr/>
          <p:nvPr/>
        </p:nvSpPr>
        <p:spPr>
          <a:xfrm>
            <a:off x="5219700" y="228600"/>
            <a:ext cx="15621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 1</a:t>
            </a:r>
            <a:endParaRPr lang="en-US" sz="40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101</a:t>
            </a:fld>
            <a:endParaRPr lang="en-US"/>
          </a:p>
        </p:txBody>
      </p:sp>
    </p:spTree>
    <p:extLst>
      <p:ext uri="{BB962C8B-B14F-4D97-AF65-F5344CB8AC3E}">
        <p14:creationId xmlns:p14="http://schemas.microsoft.com/office/powerpoint/2010/main" val="907047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4000"/>
            <a:ext cx="7239000" cy="4648200"/>
          </a:xfrm>
        </p:spPr>
        <p:txBody>
          <a:bodyPr>
            <a:normAutofit fontScale="85000" lnSpcReduction="20000"/>
          </a:bodyPr>
          <a:lstStyle/>
          <a:p>
            <a:r>
              <a:rPr lang="en-US" b="1" dirty="0" smtClean="0"/>
              <a:t>Joshua </a:t>
            </a:r>
            <a:r>
              <a:rPr lang="en-US" b="1" dirty="0"/>
              <a:t>24: </a:t>
            </a:r>
            <a:r>
              <a:rPr lang="en-US" b="1" dirty="0" smtClean="0"/>
              <a:t>14 - 15</a:t>
            </a:r>
          </a:p>
          <a:p>
            <a:r>
              <a:rPr lang="en-US" b="1" i="1" u="sng" dirty="0" smtClean="0"/>
              <a:t>14</a:t>
            </a:r>
            <a:r>
              <a:rPr lang="en-US" dirty="0" smtClean="0"/>
              <a:t> Now </a:t>
            </a:r>
            <a:r>
              <a:rPr lang="en-US" dirty="0"/>
              <a:t>therefore fear the LORD, and </a:t>
            </a:r>
            <a:r>
              <a:rPr lang="en-US" dirty="0">
                <a:solidFill>
                  <a:srgbClr val="C00000"/>
                </a:solidFill>
              </a:rPr>
              <a:t>serve him in sincerity and in truth</a:t>
            </a:r>
            <a:r>
              <a:rPr lang="en-US" dirty="0"/>
              <a:t>: and put away the gods which your fathers served on the other side of the flood, and in Egypt; and serve ye the LORD. </a:t>
            </a:r>
            <a:r>
              <a:rPr lang="en-US" dirty="0" smtClean="0"/>
              <a:t>                                 </a:t>
            </a:r>
            <a:r>
              <a:rPr lang="en-US" b="1" i="1" u="sng" dirty="0" smtClean="0"/>
              <a:t>15</a:t>
            </a:r>
            <a:r>
              <a:rPr lang="en-US" dirty="0" smtClean="0"/>
              <a:t> And </a:t>
            </a:r>
            <a:r>
              <a:rPr lang="en-US" dirty="0"/>
              <a:t>if it seem evil unto you to serve the LORD, </a:t>
            </a:r>
            <a:r>
              <a:rPr lang="en-US" dirty="0">
                <a:solidFill>
                  <a:srgbClr val="C00000"/>
                </a:solidFill>
              </a:rPr>
              <a:t>choose you this day whom ye will serve</a:t>
            </a:r>
            <a:r>
              <a:rPr lang="en-US" dirty="0"/>
              <a:t>; whether the gods which your fathers served that were on the other side of the flood, or the gods of the Amorites, in whose land ye dwell: but as for me and my house, </a:t>
            </a:r>
            <a:r>
              <a:rPr lang="en-US" b="1" dirty="0">
                <a:solidFill>
                  <a:srgbClr val="C00000"/>
                </a:solidFill>
              </a:rPr>
              <a:t>we will serve the LORD</a:t>
            </a:r>
            <a:r>
              <a:rPr lang="en-US" dirty="0"/>
              <a:t>. </a:t>
            </a:r>
          </a:p>
        </p:txBody>
      </p:sp>
      <p:sp>
        <p:nvSpPr>
          <p:cNvPr id="5" name="Oval 4"/>
          <p:cNvSpPr/>
          <p:nvPr/>
        </p:nvSpPr>
        <p:spPr>
          <a:xfrm>
            <a:off x="5334000" y="228600"/>
            <a:ext cx="1600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 2</a:t>
            </a:r>
            <a:endParaRPr lang="en-US" sz="4000" dirty="0"/>
          </a:p>
        </p:txBody>
      </p:sp>
      <p:sp>
        <p:nvSpPr>
          <p:cNvPr id="6" name="Title 1"/>
          <p:cNvSpPr txBox="1">
            <a:spLocks/>
          </p:cNvSpPr>
          <p:nvPr/>
        </p:nvSpPr>
        <p:spPr>
          <a:xfrm>
            <a:off x="762000" y="533400"/>
            <a:ext cx="1905000" cy="533400"/>
          </a:xfrm>
          <a:prstGeom prst="rect">
            <a:avLst/>
          </a:prstGeom>
        </p:spPr>
        <p:txBody>
          <a:bodyPr vert="horz" wrap="square" lIns="45720" tIns="0" rIns="45720" bIns="0" anchor="b" anchorCtr="0">
            <a:noAutofit/>
          </a:bodyPr>
          <a:lstStyle>
            <a:lvl1pPr algn="l" rtl="0" eaLnBrk="1" latinLnBrk="0" hangingPunct="1">
              <a:spcBef>
                <a:spcPct val="0"/>
              </a:spcBef>
              <a:buNone/>
              <a:defRPr kumimoji="0" lang="en-US" sz="2400" b="1" kern="1200" cap="all" baseline="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600" smtClean="0"/>
              <a:t>appeal</a:t>
            </a:r>
            <a:endParaRPr lang="en-US" sz="36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102</a:t>
            </a:fld>
            <a:endParaRPr lang="en-US"/>
          </a:p>
        </p:txBody>
      </p:sp>
    </p:spTree>
    <p:extLst>
      <p:ext uri="{BB962C8B-B14F-4D97-AF65-F5344CB8AC3E}">
        <p14:creationId xmlns:p14="http://schemas.microsoft.com/office/powerpoint/2010/main" val="42161121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04800" y="1524000"/>
            <a:ext cx="7620000" cy="4800600"/>
          </a:xfrm>
        </p:spPr>
        <p:txBody>
          <a:bodyPr>
            <a:noAutofit/>
          </a:bodyPr>
          <a:lstStyle/>
          <a:p>
            <a:r>
              <a:rPr lang="en-US" sz="2300" b="1" dirty="0" smtClean="0"/>
              <a:t>Joshua </a:t>
            </a:r>
            <a:r>
              <a:rPr lang="en-US" sz="2300" b="1" dirty="0"/>
              <a:t>24: </a:t>
            </a:r>
            <a:r>
              <a:rPr lang="en-US" sz="2300" b="1" dirty="0" smtClean="0"/>
              <a:t>16 - 18</a:t>
            </a:r>
          </a:p>
          <a:p>
            <a:r>
              <a:rPr lang="en-US" sz="2300" b="1" i="1" u="sng" dirty="0"/>
              <a:t>16</a:t>
            </a:r>
            <a:r>
              <a:rPr lang="en-US" sz="2300" dirty="0"/>
              <a:t> And the people answered and said, God forbid that we should forsake the LORD, to serve other gods; </a:t>
            </a:r>
            <a:r>
              <a:rPr lang="en-US" sz="2300" dirty="0" smtClean="0"/>
              <a:t>                                                                 </a:t>
            </a:r>
            <a:r>
              <a:rPr lang="en-US" sz="2300" b="1" i="1" u="sng" dirty="0" smtClean="0"/>
              <a:t>17</a:t>
            </a:r>
            <a:r>
              <a:rPr lang="en-US" sz="2300" dirty="0" smtClean="0"/>
              <a:t> </a:t>
            </a:r>
            <a:r>
              <a:rPr lang="en-US" sz="2300" dirty="0"/>
              <a:t>For the LORD our God, he it is that brought us up and our fathers out of the land of Egypt, from the house of bondage, and which did those great signs in our sight, and preserved us in all the way wherein we went, and among all the people through whom we passed: </a:t>
            </a:r>
            <a:r>
              <a:rPr lang="en-US" sz="2300" dirty="0" smtClean="0"/>
              <a:t>                                                                  </a:t>
            </a:r>
            <a:r>
              <a:rPr lang="en-US" sz="2300" b="1" i="1" u="sng" dirty="0" smtClean="0"/>
              <a:t>18</a:t>
            </a:r>
            <a:r>
              <a:rPr lang="en-US" sz="2300" i="1" dirty="0" smtClean="0"/>
              <a:t> </a:t>
            </a:r>
            <a:r>
              <a:rPr lang="en-US" sz="2300" dirty="0"/>
              <a:t>And the LORD drave out from before us all the people, even the Amorites which dwelt in the land: </a:t>
            </a:r>
            <a:r>
              <a:rPr lang="en-US" sz="2300" b="1" dirty="0">
                <a:solidFill>
                  <a:srgbClr val="C00000"/>
                </a:solidFill>
              </a:rPr>
              <a:t>therefore will </a:t>
            </a:r>
            <a:r>
              <a:rPr lang="en-US" sz="2300" b="1" u="sng" dirty="0">
                <a:solidFill>
                  <a:srgbClr val="C00000"/>
                </a:solidFill>
              </a:rPr>
              <a:t>we</a:t>
            </a:r>
            <a:r>
              <a:rPr lang="en-US" sz="2300" b="1" dirty="0">
                <a:solidFill>
                  <a:srgbClr val="C00000"/>
                </a:solidFill>
              </a:rPr>
              <a:t> </a:t>
            </a:r>
            <a:r>
              <a:rPr lang="en-US" sz="2300" b="1" u="sng" dirty="0">
                <a:solidFill>
                  <a:srgbClr val="C00000"/>
                </a:solidFill>
              </a:rPr>
              <a:t>also</a:t>
            </a:r>
            <a:r>
              <a:rPr lang="en-US" sz="2300" b="1" dirty="0">
                <a:solidFill>
                  <a:srgbClr val="C00000"/>
                </a:solidFill>
              </a:rPr>
              <a:t> serve the LORD; for he is </a:t>
            </a:r>
            <a:r>
              <a:rPr lang="en-US" sz="2300" b="1" u="sng" dirty="0">
                <a:solidFill>
                  <a:srgbClr val="C00000"/>
                </a:solidFill>
              </a:rPr>
              <a:t>our</a:t>
            </a:r>
            <a:r>
              <a:rPr lang="en-US" sz="2300" b="1" dirty="0">
                <a:solidFill>
                  <a:srgbClr val="C00000"/>
                </a:solidFill>
              </a:rPr>
              <a:t> </a:t>
            </a:r>
            <a:r>
              <a:rPr lang="en-US" sz="2300" b="1" u="sng" dirty="0">
                <a:solidFill>
                  <a:srgbClr val="C00000"/>
                </a:solidFill>
              </a:rPr>
              <a:t>God</a:t>
            </a:r>
            <a:r>
              <a:rPr lang="en-US" sz="2300" dirty="0"/>
              <a:t>. </a:t>
            </a:r>
          </a:p>
        </p:txBody>
      </p:sp>
      <p:sp>
        <p:nvSpPr>
          <p:cNvPr id="5" name="Oval 4"/>
          <p:cNvSpPr/>
          <p:nvPr/>
        </p:nvSpPr>
        <p:spPr>
          <a:xfrm>
            <a:off x="5334000" y="228600"/>
            <a:ext cx="1600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 3</a:t>
            </a:r>
            <a:endParaRPr lang="en-US" sz="4000" dirty="0"/>
          </a:p>
        </p:txBody>
      </p:sp>
      <p:sp>
        <p:nvSpPr>
          <p:cNvPr id="6" name="Title 1"/>
          <p:cNvSpPr txBox="1">
            <a:spLocks/>
          </p:cNvSpPr>
          <p:nvPr/>
        </p:nvSpPr>
        <p:spPr>
          <a:xfrm>
            <a:off x="762000" y="533400"/>
            <a:ext cx="1905000" cy="533400"/>
          </a:xfrm>
          <a:prstGeom prst="rect">
            <a:avLst/>
          </a:prstGeom>
        </p:spPr>
        <p:txBody>
          <a:bodyPr vert="horz" wrap="square" lIns="45720" tIns="0" rIns="45720" bIns="0" anchor="b" anchorCtr="0">
            <a:noAutofit/>
          </a:bodyPr>
          <a:lstStyle>
            <a:lvl1pPr algn="l" rtl="0" eaLnBrk="1" latinLnBrk="0" hangingPunct="1">
              <a:spcBef>
                <a:spcPct val="0"/>
              </a:spcBef>
              <a:buNone/>
              <a:defRPr kumimoji="0" lang="en-US" sz="2400" b="1" kern="1200" cap="all" baseline="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600" smtClean="0"/>
              <a:t>appeal</a:t>
            </a:r>
            <a:endParaRPr lang="en-US" sz="36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103</a:t>
            </a:fld>
            <a:endParaRPr lang="en-US"/>
          </a:p>
        </p:txBody>
      </p:sp>
    </p:spTree>
    <p:extLst>
      <p:ext uri="{BB962C8B-B14F-4D97-AF65-F5344CB8AC3E}">
        <p14:creationId xmlns:p14="http://schemas.microsoft.com/office/powerpoint/2010/main" val="6069480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325" y="109538"/>
            <a:ext cx="5629275"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676400"/>
            <a:ext cx="2667000" cy="4801314"/>
          </a:xfrm>
          <a:prstGeom prst="rect">
            <a:avLst/>
          </a:prstGeom>
          <a:noFill/>
        </p:spPr>
        <p:txBody>
          <a:bodyPr wrap="square" rtlCol="0">
            <a:spAutoFit/>
          </a:bodyPr>
          <a:lstStyle/>
          <a:p>
            <a:r>
              <a:rPr lang="en-US" b="1" dirty="0" smtClean="0">
                <a:solidFill>
                  <a:srgbClr val="C00000"/>
                </a:solidFill>
              </a:rPr>
              <a:t>GOD LOVES ALL OF US AND WANTS TO SAVE US! </a:t>
            </a:r>
            <a:r>
              <a:rPr lang="en-US" dirty="0" smtClean="0"/>
              <a:t>HE HAS A WONDERFULLY GRAND KINGDOM PREPARED FOR US! HOWEVER, </a:t>
            </a:r>
            <a:r>
              <a:rPr lang="en-US" u="sng" dirty="0" smtClean="0"/>
              <a:t>WE MUST CHOOSE</a:t>
            </a:r>
            <a:r>
              <a:rPr lang="en-US" dirty="0" smtClean="0"/>
              <a:t> TO SERVE GOD…REMEMBER </a:t>
            </a:r>
            <a:r>
              <a:rPr lang="en-US" b="1" i="1" dirty="0">
                <a:solidFill>
                  <a:srgbClr val="FF0000"/>
                </a:solidFill>
              </a:rPr>
              <a:t>REVELATION 22:14 </a:t>
            </a:r>
            <a:r>
              <a:rPr lang="en-US" b="1" i="1" dirty="0" smtClean="0">
                <a:solidFill>
                  <a:srgbClr val="FF0000"/>
                </a:solidFill>
              </a:rPr>
              <a:t> </a:t>
            </a:r>
            <a:r>
              <a:rPr lang="en-US" b="1" i="1" dirty="0" smtClean="0"/>
              <a:t>SAYS</a:t>
            </a:r>
            <a:r>
              <a:rPr lang="en-US" dirty="0" smtClean="0"/>
              <a:t>: “</a:t>
            </a:r>
            <a:r>
              <a:rPr lang="en-US" b="1" dirty="0" smtClean="0">
                <a:solidFill>
                  <a:srgbClr val="C00000"/>
                </a:solidFill>
              </a:rPr>
              <a:t>BLESSED ARE THEY THAT </a:t>
            </a:r>
            <a:r>
              <a:rPr lang="en-US" b="1" u="sng" dirty="0" smtClean="0">
                <a:solidFill>
                  <a:srgbClr val="C00000"/>
                </a:solidFill>
              </a:rPr>
              <a:t>DO HIS COMMANDMENTS</a:t>
            </a:r>
            <a:r>
              <a:rPr lang="en-US" b="1" dirty="0" smtClean="0">
                <a:solidFill>
                  <a:srgbClr val="C00000"/>
                </a:solidFill>
              </a:rPr>
              <a:t> THAT THEY MAY HAVE RIGHT TO THE TREE OF LIFE, AND MAY ENTER IN THROUGH THE GATES INTO THE CITY</a:t>
            </a:r>
            <a:r>
              <a:rPr lang="en-US" dirty="0" smtClean="0"/>
              <a:t>.”</a:t>
            </a:r>
            <a:endParaRPr lang="en-US" b="1" i="1" dirty="0">
              <a:solidFill>
                <a:srgbClr val="FF0000"/>
              </a:solidFill>
            </a:endParaRPr>
          </a:p>
        </p:txBody>
      </p:sp>
      <p:sp>
        <p:nvSpPr>
          <p:cNvPr id="4" name="Oval 3"/>
          <p:cNvSpPr/>
          <p:nvPr/>
        </p:nvSpPr>
        <p:spPr>
          <a:xfrm>
            <a:off x="838200" y="228600"/>
            <a:ext cx="15240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 4</a:t>
            </a:r>
            <a:endParaRPr lang="en-US" sz="40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104</a:t>
            </a:fld>
            <a:endParaRPr lang="en-US"/>
          </a:p>
        </p:txBody>
      </p:sp>
    </p:spTree>
    <p:extLst>
      <p:ext uri="{BB962C8B-B14F-4D97-AF65-F5344CB8AC3E}">
        <p14:creationId xmlns:p14="http://schemas.microsoft.com/office/powerpoint/2010/main" val="320881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8160"/>
            <a:ext cx="1752600" cy="701040"/>
          </a:xfrm>
        </p:spPr>
        <p:txBody>
          <a:bodyPr/>
          <a:lstStyle/>
          <a:p>
            <a:r>
              <a:rPr lang="en-US" dirty="0" smtClean="0">
                <a:solidFill>
                  <a:schemeClr val="tx1"/>
                </a:solidFill>
              </a:rPr>
              <a:t>Notes</a:t>
            </a:r>
            <a:endParaRPr lang="en-US" dirty="0">
              <a:solidFill>
                <a:schemeClr val="tx1"/>
              </a:solidFill>
            </a:endParaRPr>
          </a:p>
        </p:txBody>
      </p:sp>
      <p:sp>
        <p:nvSpPr>
          <p:cNvPr id="3" name="Content Placeholder 2"/>
          <p:cNvSpPr>
            <a:spLocks noGrp="1"/>
          </p:cNvSpPr>
          <p:nvPr>
            <p:ph idx="1"/>
          </p:nvPr>
        </p:nvSpPr>
        <p:spPr>
          <a:xfrm>
            <a:off x="457200" y="1478280"/>
            <a:ext cx="7239000" cy="4541520"/>
          </a:xfrm>
        </p:spPr>
        <p:txBody>
          <a:bodyPr>
            <a:normAutofit/>
          </a:bodyPr>
          <a:lstStyle/>
          <a:p>
            <a:r>
              <a:rPr lang="en-US" b="1" dirty="0"/>
              <a:t>Luke 23:54</a:t>
            </a:r>
          </a:p>
          <a:p>
            <a:r>
              <a:rPr lang="en-US" dirty="0"/>
              <a:t>And that day was </a:t>
            </a:r>
            <a:r>
              <a:rPr lang="en-US" b="1" dirty="0">
                <a:solidFill>
                  <a:srgbClr val="C00000"/>
                </a:solidFill>
              </a:rPr>
              <a:t>the preparation</a:t>
            </a:r>
            <a:r>
              <a:rPr lang="en-US" dirty="0"/>
              <a:t>, and the </a:t>
            </a:r>
            <a:r>
              <a:rPr lang="en-US" dirty="0" smtClean="0"/>
              <a:t>Sabbath </a:t>
            </a:r>
            <a:r>
              <a:rPr lang="en-US" dirty="0"/>
              <a:t>drew on.</a:t>
            </a:r>
          </a:p>
          <a:p>
            <a:r>
              <a:rPr lang="en-US" b="1" dirty="0" smtClean="0"/>
              <a:t>John </a:t>
            </a:r>
            <a:r>
              <a:rPr lang="en-US" b="1" dirty="0"/>
              <a:t>19:31</a:t>
            </a:r>
          </a:p>
          <a:p>
            <a:r>
              <a:rPr lang="en-US" dirty="0"/>
              <a:t>The Jews therefore, because it was </a:t>
            </a:r>
            <a:r>
              <a:rPr lang="en-US" b="1" dirty="0">
                <a:solidFill>
                  <a:srgbClr val="C00000"/>
                </a:solidFill>
              </a:rPr>
              <a:t>the preparation</a:t>
            </a:r>
            <a:r>
              <a:rPr lang="en-US" dirty="0"/>
              <a:t>, that the bodies should not remain upon the cross on the </a:t>
            </a:r>
            <a:r>
              <a:rPr lang="en-US" dirty="0" smtClean="0"/>
              <a:t>Sabbath </a:t>
            </a:r>
            <a:r>
              <a:rPr lang="en-US" dirty="0"/>
              <a:t>day, (for that </a:t>
            </a:r>
            <a:r>
              <a:rPr lang="en-US" dirty="0" smtClean="0"/>
              <a:t>Sabbath </a:t>
            </a:r>
            <a:r>
              <a:rPr lang="en-US" dirty="0"/>
              <a:t>day was an high day,) besought Pilate that their legs might be broken, and that they might be taken away.</a:t>
            </a:r>
          </a:p>
          <a:p>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704169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3360"/>
            <a:ext cx="1752600" cy="701040"/>
          </a:xfrm>
        </p:spPr>
        <p:txBody>
          <a:bodyPr/>
          <a:lstStyle/>
          <a:p>
            <a:r>
              <a:rPr lang="en-US" dirty="0" smtClean="0">
                <a:solidFill>
                  <a:schemeClr val="tx1"/>
                </a:solidFill>
              </a:rPr>
              <a:t>Notes</a:t>
            </a:r>
            <a:endParaRPr lang="en-US" dirty="0">
              <a:solidFill>
                <a:schemeClr val="tx1"/>
              </a:solidFill>
            </a:endParaRPr>
          </a:p>
        </p:txBody>
      </p:sp>
      <p:sp>
        <p:nvSpPr>
          <p:cNvPr id="3" name="Content Placeholder 2"/>
          <p:cNvSpPr>
            <a:spLocks noGrp="1"/>
          </p:cNvSpPr>
          <p:nvPr>
            <p:ph idx="1"/>
          </p:nvPr>
        </p:nvSpPr>
        <p:spPr>
          <a:xfrm>
            <a:off x="457200" y="1173480"/>
            <a:ext cx="7239000" cy="5074920"/>
          </a:xfrm>
        </p:spPr>
        <p:txBody>
          <a:bodyPr>
            <a:normAutofit lnSpcReduction="10000"/>
          </a:bodyPr>
          <a:lstStyle/>
          <a:p>
            <a:r>
              <a:rPr lang="en-US" b="1" dirty="0"/>
              <a:t>John 19:42</a:t>
            </a:r>
          </a:p>
          <a:p>
            <a:r>
              <a:rPr lang="en-US" dirty="0"/>
              <a:t>There laid they Jesus therefore because of the Jews' </a:t>
            </a:r>
            <a:r>
              <a:rPr lang="en-US" b="1" dirty="0">
                <a:solidFill>
                  <a:srgbClr val="C00000"/>
                </a:solidFill>
              </a:rPr>
              <a:t>preparation day</a:t>
            </a:r>
            <a:r>
              <a:rPr lang="en-US" dirty="0"/>
              <a:t>; for the sepulchre was nigh at hand.</a:t>
            </a:r>
          </a:p>
          <a:p>
            <a:endParaRPr lang="en-US" dirty="0" smtClean="0"/>
          </a:p>
          <a:p>
            <a:endParaRPr lang="en-US" dirty="0"/>
          </a:p>
          <a:p>
            <a:endParaRPr lang="en-US" dirty="0" smtClean="0"/>
          </a:p>
          <a:p>
            <a:endParaRPr lang="en-US" dirty="0"/>
          </a:p>
          <a:p>
            <a:endParaRPr lang="en-US" dirty="0" smtClean="0"/>
          </a:p>
          <a:p>
            <a:r>
              <a:rPr lang="en-US" b="1" dirty="0" smtClean="0"/>
              <a:t>Note:</a:t>
            </a:r>
            <a:r>
              <a:rPr lang="en-US" dirty="0" smtClean="0"/>
              <a:t> Otherwise</a:t>
            </a:r>
            <a:r>
              <a:rPr lang="en-US" dirty="0"/>
              <a:t>, the naming of the days was done by Pagan Rome; the days were given </a:t>
            </a:r>
            <a:r>
              <a:rPr lang="en-US" i="1" dirty="0"/>
              <a:t>pagan</a:t>
            </a:r>
            <a:r>
              <a:rPr lang="en-US" dirty="0"/>
              <a:t> names.</a:t>
            </a:r>
          </a:p>
          <a:p>
            <a:endParaRPr lang="en-US" dirty="0"/>
          </a:p>
          <a:p>
            <a:endParaRPr lang="en-US" dirty="0"/>
          </a:p>
        </p:txBody>
      </p:sp>
      <p:sp>
        <p:nvSpPr>
          <p:cNvPr id="4" name="Horizontal Scroll 3"/>
          <p:cNvSpPr/>
          <p:nvPr/>
        </p:nvSpPr>
        <p:spPr>
          <a:xfrm>
            <a:off x="762000" y="2743200"/>
            <a:ext cx="6858000" cy="1828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Note that these texts are in the context of Jesus’ death or crucifixion! We will explore them some more when we look at </a:t>
            </a:r>
            <a:r>
              <a:rPr lang="en-US" sz="2000" b="1" u="sng" dirty="0" smtClean="0">
                <a:solidFill>
                  <a:srgbClr val="FFFF00"/>
                </a:solidFill>
              </a:rPr>
              <a:t>Part 2:                     “Revealing the True Sabbath”</a:t>
            </a:r>
            <a:r>
              <a:rPr lang="en-US" sz="2000" b="1" dirty="0" smtClean="0">
                <a:solidFill>
                  <a:srgbClr val="FFFF00"/>
                </a:solidFill>
              </a:rPr>
              <a:t>.</a:t>
            </a:r>
            <a:r>
              <a:rPr lang="en-US" sz="2000" dirty="0" smtClean="0"/>
              <a:t> </a:t>
            </a:r>
            <a:endParaRPr lang="en-US" sz="2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78840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777240"/>
          </a:xfrm>
        </p:spPr>
        <p:txBody>
          <a:bodyPr/>
          <a:lstStyle/>
          <a:p>
            <a:r>
              <a:rPr lang="en-US" dirty="0">
                <a:solidFill>
                  <a:schemeClr val="tx1"/>
                </a:solidFill>
              </a:rPr>
              <a:t>UNMASKING THE FALSE SABATH</a:t>
            </a:r>
          </a:p>
        </p:txBody>
      </p:sp>
      <p:sp>
        <p:nvSpPr>
          <p:cNvPr id="3" name="Text Placeholder 2"/>
          <p:cNvSpPr>
            <a:spLocks noGrp="1"/>
          </p:cNvSpPr>
          <p:nvPr>
            <p:ph type="body" idx="1"/>
          </p:nvPr>
        </p:nvSpPr>
        <p:spPr>
          <a:xfrm>
            <a:off x="304800" y="5867400"/>
            <a:ext cx="3520440" cy="457200"/>
          </a:xfrm>
        </p:spPr>
        <p:txBody>
          <a:bodyPr/>
          <a:lstStyle/>
          <a:p>
            <a:r>
              <a:rPr lang="en-US" dirty="0" smtClean="0"/>
              <a:t>Popular question.</a:t>
            </a:r>
            <a:endParaRPr lang="en-US" dirty="0"/>
          </a:p>
        </p:txBody>
      </p:sp>
      <p:sp>
        <p:nvSpPr>
          <p:cNvPr id="4" name="Text Placeholder 3"/>
          <p:cNvSpPr>
            <a:spLocks noGrp="1"/>
          </p:cNvSpPr>
          <p:nvPr>
            <p:ph type="body" sz="half" idx="3"/>
          </p:nvPr>
        </p:nvSpPr>
        <p:spPr/>
        <p:txBody>
          <a:bodyPr/>
          <a:lstStyle/>
          <a:p>
            <a:r>
              <a:rPr lang="en-US" dirty="0" smtClean="0"/>
              <a:t>Here’s another answer!</a:t>
            </a:r>
            <a:endParaRPr lang="en-US" dirty="0"/>
          </a:p>
        </p:txBody>
      </p:sp>
      <p:sp>
        <p:nvSpPr>
          <p:cNvPr id="5" name="Content Placeholder 4"/>
          <p:cNvSpPr>
            <a:spLocks noGrp="1"/>
          </p:cNvSpPr>
          <p:nvPr>
            <p:ph sz="quarter" idx="2"/>
          </p:nvPr>
        </p:nvSpPr>
        <p:spPr>
          <a:xfrm>
            <a:off x="381000" y="4419600"/>
            <a:ext cx="1600200" cy="1371600"/>
          </a:xfrm>
        </p:spPr>
        <p:txBody>
          <a:bodyPr>
            <a:normAutofit lnSpcReduction="10000"/>
          </a:bodyPr>
          <a:lstStyle/>
          <a:p>
            <a:r>
              <a:rPr lang="en-US" sz="1800" b="1" dirty="0"/>
              <a:t>“But which day is the seventh day?”</a:t>
            </a:r>
            <a:r>
              <a:rPr lang="en-US" sz="1800" dirty="0"/>
              <a:t> </a:t>
            </a:r>
          </a:p>
          <a:p>
            <a:endParaRPr lang="en-US" sz="1800" dirty="0"/>
          </a:p>
        </p:txBody>
      </p:sp>
      <p:sp>
        <p:nvSpPr>
          <p:cNvPr id="6" name="Content Placeholder 5"/>
          <p:cNvSpPr>
            <a:spLocks noGrp="1"/>
          </p:cNvSpPr>
          <p:nvPr>
            <p:ph sz="quarter" idx="4"/>
          </p:nvPr>
        </p:nvSpPr>
        <p:spPr>
          <a:xfrm>
            <a:off x="1981200" y="1524000"/>
            <a:ext cx="6019800" cy="4114800"/>
          </a:xfrm>
        </p:spPr>
        <p:txBody>
          <a:bodyPr>
            <a:normAutofit/>
          </a:bodyPr>
          <a:lstStyle/>
          <a:p>
            <a:r>
              <a:rPr lang="en-US" dirty="0" smtClean="0"/>
              <a:t>What were the names? </a:t>
            </a:r>
          </a:p>
          <a:p>
            <a:endParaRPr lang="en-US" dirty="0" smtClean="0"/>
          </a:p>
          <a:p>
            <a:r>
              <a:rPr lang="en-US" dirty="0" smtClean="0"/>
              <a:t>1</a:t>
            </a:r>
            <a:r>
              <a:rPr lang="en-US" baseline="30000" dirty="0" smtClean="0"/>
              <a:t>st</a:t>
            </a:r>
            <a:r>
              <a:rPr lang="en-US" dirty="0" smtClean="0"/>
              <a:t> Day: “Sun’s day” = “Sunday”.</a:t>
            </a:r>
          </a:p>
          <a:p>
            <a:r>
              <a:rPr lang="en-US" dirty="0" smtClean="0"/>
              <a:t>2</a:t>
            </a:r>
            <a:r>
              <a:rPr lang="en-US" baseline="30000" dirty="0" smtClean="0"/>
              <a:t>nd</a:t>
            </a:r>
            <a:r>
              <a:rPr lang="en-US" dirty="0" smtClean="0"/>
              <a:t> Day: “Moon’s day” = “Monday”.</a:t>
            </a:r>
          </a:p>
          <a:p>
            <a:r>
              <a:rPr lang="en-US" dirty="0" smtClean="0"/>
              <a:t>3</a:t>
            </a:r>
            <a:r>
              <a:rPr lang="en-US" baseline="30000" dirty="0" smtClean="0"/>
              <a:t>rd</a:t>
            </a:r>
            <a:r>
              <a:rPr lang="en-US" dirty="0" smtClean="0"/>
              <a:t> Day: “</a:t>
            </a:r>
            <a:r>
              <a:rPr lang="en-US" dirty="0" err="1" smtClean="0"/>
              <a:t>Tiw’s</a:t>
            </a:r>
            <a:r>
              <a:rPr lang="en-US" dirty="0" smtClean="0"/>
              <a:t> day” = “Tuesday”.</a:t>
            </a:r>
          </a:p>
          <a:p>
            <a:r>
              <a:rPr lang="en-US" dirty="0" smtClean="0"/>
              <a:t>4</a:t>
            </a:r>
            <a:r>
              <a:rPr lang="en-US" baseline="30000" dirty="0" smtClean="0"/>
              <a:t>th</a:t>
            </a:r>
            <a:r>
              <a:rPr lang="en-US" dirty="0" smtClean="0"/>
              <a:t> Day: “</a:t>
            </a:r>
            <a:r>
              <a:rPr lang="en-US" dirty="0" err="1" smtClean="0"/>
              <a:t>Woden’s</a:t>
            </a:r>
            <a:r>
              <a:rPr lang="en-US" dirty="0" smtClean="0"/>
              <a:t> day” = “Wednesday”.</a:t>
            </a:r>
          </a:p>
          <a:p>
            <a:r>
              <a:rPr lang="en-US" dirty="0" smtClean="0"/>
              <a:t>5</a:t>
            </a:r>
            <a:r>
              <a:rPr lang="en-US" baseline="30000" dirty="0" smtClean="0"/>
              <a:t>th</a:t>
            </a:r>
            <a:r>
              <a:rPr lang="en-US" dirty="0" smtClean="0"/>
              <a:t> Day: “Thor’s day” = “Thursday”.</a:t>
            </a:r>
          </a:p>
          <a:p>
            <a:r>
              <a:rPr lang="en-US" dirty="0" smtClean="0"/>
              <a:t>6</a:t>
            </a:r>
            <a:r>
              <a:rPr lang="en-US" baseline="30000" dirty="0" smtClean="0"/>
              <a:t>th</a:t>
            </a:r>
            <a:r>
              <a:rPr lang="en-US" dirty="0" smtClean="0"/>
              <a:t> Day: “</a:t>
            </a:r>
            <a:r>
              <a:rPr lang="en-US" dirty="0" err="1" smtClean="0"/>
              <a:t>Friga’s</a:t>
            </a:r>
            <a:r>
              <a:rPr lang="en-US" dirty="0" smtClean="0"/>
              <a:t> day” = “Friday”.</a:t>
            </a:r>
          </a:p>
          <a:p>
            <a:r>
              <a:rPr lang="en-US" dirty="0" smtClean="0"/>
              <a:t>7</a:t>
            </a:r>
            <a:r>
              <a:rPr lang="en-US" baseline="30000" dirty="0" smtClean="0"/>
              <a:t>th</a:t>
            </a:r>
            <a:r>
              <a:rPr lang="en-US" dirty="0" smtClean="0"/>
              <a:t> Day: “Saturn’s day” = “Saturday”.</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891427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777240"/>
          </a:xfrm>
        </p:spPr>
        <p:txBody>
          <a:bodyPr/>
          <a:lstStyle/>
          <a:p>
            <a:r>
              <a:rPr lang="en-US" dirty="0">
                <a:solidFill>
                  <a:schemeClr val="tx1"/>
                </a:solidFill>
              </a:rPr>
              <a:t>UNMASKING THE FALSE SABATH</a:t>
            </a:r>
          </a:p>
        </p:txBody>
      </p:sp>
      <p:sp>
        <p:nvSpPr>
          <p:cNvPr id="4" name="Text Placeholder 3"/>
          <p:cNvSpPr>
            <a:spLocks noGrp="1"/>
          </p:cNvSpPr>
          <p:nvPr>
            <p:ph type="body" sz="half" idx="3"/>
          </p:nvPr>
        </p:nvSpPr>
        <p:spPr/>
        <p:txBody>
          <a:bodyPr/>
          <a:lstStyle/>
          <a:p>
            <a:r>
              <a:rPr lang="en-US" dirty="0" smtClean="0"/>
              <a:t>Here’s another answer!</a:t>
            </a:r>
            <a:endParaRPr lang="en-US" dirty="0"/>
          </a:p>
        </p:txBody>
      </p:sp>
      <p:sp>
        <p:nvSpPr>
          <p:cNvPr id="6" name="Content Placeholder 5"/>
          <p:cNvSpPr>
            <a:spLocks noGrp="1"/>
          </p:cNvSpPr>
          <p:nvPr>
            <p:ph sz="quarter" idx="4"/>
          </p:nvPr>
        </p:nvSpPr>
        <p:spPr>
          <a:xfrm>
            <a:off x="1981200" y="1711840"/>
            <a:ext cx="6019800" cy="4114800"/>
          </a:xfrm>
        </p:spPr>
        <p:txBody>
          <a:bodyPr>
            <a:normAutofit fontScale="92500" lnSpcReduction="20000"/>
          </a:bodyPr>
          <a:lstStyle/>
          <a:p>
            <a:r>
              <a:rPr lang="en-US" dirty="0" smtClean="0"/>
              <a:t>What were the names? (Some “</a:t>
            </a:r>
            <a:r>
              <a:rPr lang="en-US" i="1" dirty="0" smtClean="0"/>
              <a:t>Brawta</a:t>
            </a:r>
            <a:r>
              <a:rPr lang="en-US" dirty="0" smtClean="0"/>
              <a:t>”)</a:t>
            </a:r>
          </a:p>
          <a:p>
            <a:r>
              <a:rPr lang="en-US" u="sng" dirty="0" smtClean="0"/>
              <a:t>Note:</a:t>
            </a:r>
            <a:r>
              <a:rPr lang="en-US" dirty="0" smtClean="0"/>
              <a:t> The names also corresponded to and were named after the heavenly bodies that were worshipped. So, another naming was: </a:t>
            </a:r>
          </a:p>
          <a:p>
            <a:endParaRPr lang="en-US" dirty="0" smtClean="0"/>
          </a:p>
          <a:p>
            <a:r>
              <a:rPr lang="en-US" dirty="0" smtClean="0"/>
              <a:t>1</a:t>
            </a:r>
            <a:r>
              <a:rPr lang="en-US" baseline="30000" dirty="0" smtClean="0"/>
              <a:t>st</a:t>
            </a:r>
            <a:r>
              <a:rPr lang="en-US" dirty="0" smtClean="0"/>
              <a:t> Day: “Sun’s day” = “Sunday”.</a:t>
            </a:r>
          </a:p>
          <a:p>
            <a:r>
              <a:rPr lang="en-US" dirty="0" smtClean="0"/>
              <a:t>2</a:t>
            </a:r>
            <a:r>
              <a:rPr lang="en-US" baseline="30000" dirty="0" smtClean="0"/>
              <a:t>nd</a:t>
            </a:r>
            <a:r>
              <a:rPr lang="en-US" dirty="0" smtClean="0"/>
              <a:t> Day: “Moon’s day” = “Monday”.</a:t>
            </a:r>
          </a:p>
          <a:p>
            <a:r>
              <a:rPr lang="en-US" dirty="0" smtClean="0"/>
              <a:t>3</a:t>
            </a:r>
            <a:r>
              <a:rPr lang="en-US" baseline="30000" dirty="0" smtClean="0"/>
              <a:t>rd</a:t>
            </a:r>
            <a:r>
              <a:rPr lang="en-US" dirty="0" smtClean="0"/>
              <a:t> Day: “Mars’ day” = “Tuesday”.</a:t>
            </a:r>
          </a:p>
          <a:p>
            <a:r>
              <a:rPr lang="en-US" dirty="0" smtClean="0"/>
              <a:t>4</a:t>
            </a:r>
            <a:r>
              <a:rPr lang="en-US" baseline="30000" dirty="0" smtClean="0"/>
              <a:t>th</a:t>
            </a:r>
            <a:r>
              <a:rPr lang="en-US" dirty="0" smtClean="0"/>
              <a:t> Day: “Mercury’s day” = “Wednesday”.</a:t>
            </a:r>
          </a:p>
          <a:p>
            <a:r>
              <a:rPr lang="en-US" dirty="0" smtClean="0"/>
              <a:t>5</a:t>
            </a:r>
            <a:r>
              <a:rPr lang="en-US" baseline="30000" dirty="0" smtClean="0"/>
              <a:t>th</a:t>
            </a:r>
            <a:r>
              <a:rPr lang="en-US" dirty="0" smtClean="0"/>
              <a:t> Day: “Venus’ day” = “Thursday”.</a:t>
            </a:r>
          </a:p>
          <a:p>
            <a:r>
              <a:rPr lang="en-US" dirty="0" smtClean="0"/>
              <a:t>6</a:t>
            </a:r>
            <a:r>
              <a:rPr lang="en-US" baseline="30000" dirty="0" smtClean="0"/>
              <a:t>th</a:t>
            </a:r>
            <a:r>
              <a:rPr lang="en-US" dirty="0" smtClean="0"/>
              <a:t> Day: “Jupiter’s day” = “Friday”.</a:t>
            </a:r>
          </a:p>
          <a:p>
            <a:r>
              <a:rPr lang="en-US" dirty="0" smtClean="0"/>
              <a:t>7</a:t>
            </a:r>
            <a:r>
              <a:rPr lang="en-US" baseline="30000" dirty="0" smtClean="0"/>
              <a:t>th</a:t>
            </a:r>
            <a:r>
              <a:rPr lang="en-US" dirty="0" smtClean="0"/>
              <a:t> Day: “Saturn’s day” = “Saturday”.</a:t>
            </a:r>
            <a:endParaRPr lang="en-US" dirty="0"/>
          </a:p>
        </p:txBody>
      </p:sp>
      <p:sp>
        <p:nvSpPr>
          <p:cNvPr id="3" name="TextBox 2"/>
          <p:cNvSpPr txBox="1"/>
          <p:nvPr/>
        </p:nvSpPr>
        <p:spPr>
          <a:xfrm>
            <a:off x="304800" y="62484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3919348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81000"/>
            <a:ext cx="5105400" cy="5334000"/>
          </a:xfrm>
        </p:spPr>
        <p:txBody>
          <a:bodyPr/>
          <a:lstStyle/>
          <a:p>
            <a:r>
              <a:rPr lang="en-US" dirty="0" smtClean="0">
                <a:solidFill>
                  <a:schemeClr val="bg1"/>
                </a:solidFill>
                <a:effectLst>
                  <a:outerShdw blurRad="38100" dist="38100" dir="2700000" algn="tl">
                    <a:srgbClr val="000000">
                      <a:alpha val="43137"/>
                    </a:srgbClr>
                  </a:outerShdw>
                </a:effectLst>
              </a:rPr>
              <a:t>(2) “But </a:t>
            </a:r>
            <a:r>
              <a:rPr lang="en-US" dirty="0">
                <a:solidFill>
                  <a:schemeClr val="bg1"/>
                </a:solidFill>
                <a:effectLst>
                  <a:outerShdw blurRad="38100" dist="38100" dir="2700000" algn="tl">
                    <a:srgbClr val="000000">
                      <a:alpha val="43137"/>
                    </a:srgbClr>
                  </a:outerShdw>
                </a:effectLst>
              </a:rPr>
              <a:t>wasn’t the </a:t>
            </a:r>
            <a:r>
              <a:rPr lang="en-US" u="sng" dirty="0">
                <a:solidFill>
                  <a:schemeClr val="bg1"/>
                </a:solidFill>
                <a:effectLst>
                  <a:outerShdw blurRad="38100" dist="38100" dir="2700000" algn="tl">
                    <a:srgbClr val="000000">
                      <a:alpha val="43137"/>
                    </a:srgbClr>
                  </a:outerShdw>
                </a:effectLst>
              </a:rPr>
              <a:t>calendar changed </a:t>
            </a:r>
            <a:r>
              <a:rPr lang="en-US" dirty="0">
                <a:solidFill>
                  <a:schemeClr val="bg1"/>
                </a:solidFill>
                <a:effectLst>
                  <a:outerShdw blurRad="38100" dist="38100" dir="2700000" algn="tl">
                    <a:srgbClr val="000000">
                      <a:alpha val="43137"/>
                    </a:srgbClr>
                  </a:outerShdw>
                </a:effectLst>
              </a:rPr>
              <a:t>and over the years we have lost sight of </a:t>
            </a:r>
            <a:r>
              <a:rPr lang="en-US" u="sng" dirty="0">
                <a:solidFill>
                  <a:schemeClr val="bg1"/>
                </a:solidFill>
                <a:effectLst>
                  <a:outerShdw blurRad="38100" dist="38100" dir="2700000" algn="tl">
                    <a:srgbClr val="000000">
                      <a:alpha val="43137"/>
                    </a:srgbClr>
                  </a:outerShdw>
                </a:effectLst>
              </a:rPr>
              <a:t>which day</a:t>
            </a:r>
            <a:r>
              <a:rPr lang="en-US" dirty="0">
                <a:solidFill>
                  <a:schemeClr val="bg1"/>
                </a:solidFill>
                <a:effectLst>
                  <a:outerShdw blurRad="38100" dist="38100" dir="2700000" algn="tl">
                    <a:srgbClr val="000000">
                      <a:alpha val="43137"/>
                    </a:srgbClr>
                  </a:outerShdw>
                </a:effectLst>
              </a:rPr>
              <a:t> is the seventh day</a:t>
            </a:r>
            <a:r>
              <a:rPr lang="en-US" dirty="0" smtClean="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2377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42048" cy="701040"/>
          </a:xfrm>
        </p:spPr>
        <p:txBody>
          <a:bodyPr/>
          <a:lstStyle/>
          <a:p>
            <a:r>
              <a:rPr lang="en-US" dirty="0">
                <a:solidFill>
                  <a:schemeClr val="tx1"/>
                </a:solidFill>
              </a:rPr>
              <a:t>UNMASKING THE FALSE SABATH</a:t>
            </a:r>
          </a:p>
        </p:txBody>
      </p:sp>
      <p:sp>
        <p:nvSpPr>
          <p:cNvPr id="3" name="Text Placeholder 2"/>
          <p:cNvSpPr>
            <a:spLocks noGrp="1"/>
          </p:cNvSpPr>
          <p:nvPr>
            <p:ph type="body" idx="1"/>
          </p:nvPr>
        </p:nvSpPr>
        <p:spPr/>
        <p:txBody>
          <a:bodyPr>
            <a:normAutofit fontScale="85000" lnSpcReduction="10000"/>
          </a:bodyPr>
          <a:lstStyle/>
          <a:p>
            <a:r>
              <a:rPr lang="en-US" dirty="0" smtClean="0"/>
              <a:t>Good question that is often posed!</a:t>
            </a:r>
            <a:endParaRPr lang="en-US" dirty="0"/>
          </a:p>
        </p:txBody>
      </p:sp>
      <p:sp>
        <p:nvSpPr>
          <p:cNvPr id="4" name="Text Placeholder 3"/>
          <p:cNvSpPr>
            <a:spLocks noGrp="1"/>
          </p:cNvSpPr>
          <p:nvPr>
            <p:ph type="body" sz="half" idx="3"/>
          </p:nvPr>
        </p:nvSpPr>
        <p:spPr/>
        <p:txBody>
          <a:bodyPr>
            <a:normAutofit fontScale="85000" lnSpcReduction="20000"/>
          </a:bodyPr>
          <a:lstStyle/>
          <a:p>
            <a:r>
              <a:rPr lang="en-US" dirty="0" smtClean="0"/>
              <a:t>Response from history! This change was made by Papal Rome.</a:t>
            </a:r>
            <a:endParaRPr lang="en-US" dirty="0"/>
          </a:p>
        </p:txBody>
      </p:sp>
      <p:sp>
        <p:nvSpPr>
          <p:cNvPr id="5" name="Content Placeholder 4"/>
          <p:cNvSpPr>
            <a:spLocks noGrp="1"/>
          </p:cNvSpPr>
          <p:nvPr>
            <p:ph sz="quarter" idx="2"/>
          </p:nvPr>
        </p:nvSpPr>
        <p:spPr>
          <a:xfrm>
            <a:off x="457200" y="1711840"/>
            <a:ext cx="3352800" cy="4114800"/>
          </a:xfrm>
        </p:spPr>
        <p:txBody>
          <a:bodyPr/>
          <a:lstStyle/>
          <a:p>
            <a:r>
              <a:rPr lang="en-US" b="1" dirty="0"/>
              <a:t>“But wasn’t the calendar </a:t>
            </a:r>
            <a:r>
              <a:rPr lang="en-US" b="1" dirty="0" smtClean="0"/>
              <a:t>changed and over </a:t>
            </a:r>
            <a:r>
              <a:rPr lang="en-US" b="1" dirty="0"/>
              <a:t>the years we have lost sight of which day is the seventh day</a:t>
            </a:r>
            <a:r>
              <a:rPr lang="en-US" b="1" dirty="0" smtClean="0"/>
              <a:t>?”</a:t>
            </a:r>
            <a:endParaRPr lang="en-US" b="1" dirty="0"/>
          </a:p>
        </p:txBody>
      </p:sp>
      <p:sp>
        <p:nvSpPr>
          <p:cNvPr id="6" name="Content Placeholder 5"/>
          <p:cNvSpPr>
            <a:spLocks noGrp="1"/>
          </p:cNvSpPr>
          <p:nvPr>
            <p:ph sz="quarter" idx="4"/>
          </p:nvPr>
        </p:nvSpPr>
        <p:spPr>
          <a:xfrm>
            <a:off x="3977640" y="1371600"/>
            <a:ext cx="3870960" cy="4455040"/>
          </a:xfrm>
        </p:spPr>
        <p:txBody>
          <a:bodyPr>
            <a:normAutofit/>
          </a:bodyPr>
          <a:lstStyle/>
          <a:p>
            <a:r>
              <a:rPr lang="en-US" dirty="0" smtClean="0"/>
              <a:t>There are really two parts to this question. We will deal with each in turn:</a:t>
            </a:r>
          </a:p>
          <a:p>
            <a:r>
              <a:rPr lang="en-US" b="1" dirty="0" smtClean="0"/>
              <a:t>#1 CALENDAR CHANGE:</a:t>
            </a:r>
          </a:p>
          <a:p>
            <a:r>
              <a:rPr lang="en-US" dirty="0" smtClean="0"/>
              <a:t>Yes! The calendar was changed! History tells us that the calendar was indeed changed by </a:t>
            </a:r>
            <a:r>
              <a:rPr lang="en-US" u="sng" dirty="0" smtClean="0"/>
              <a:t>Pope Gregory XIII</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095442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4114799"/>
            <a:ext cx="2667000" cy="1290121"/>
          </a:xfrm>
        </p:spPr>
        <p:txBody>
          <a:bodyPr>
            <a:normAutofit/>
          </a:bodyPr>
          <a:lstStyle/>
          <a:p>
            <a:r>
              <a:rPr lang="en-US" sz="3200" dirty="0">
                <a:solidFill>
                  <a:srgbClr val="FFFF00"/>
                </a:solidFill>
                <a:effectLst>
                  <a:outerShdw blurRad="38100" dist="38100" dir="2700000" algn="tl">
                    <a:srgbClr val="000000">
                      <a:alpha val="43137"/>
                    </a:srgbClr>
                  </a:outerShdw>
                </a:effectLst>
              </a:rPr>
              <a:t>The big question is</a:t>
            </a:r>
            <a:r>
              <a:rPr lang="en-US" sz="3200" dirty="0" smtClean="0">
                <a:solidFill>
                  <a:srgbClr val="FFFF00"/>
                </a:solidFill>
                <a:effectLst>
                  <a:outerShdw blurRad="38100" dist="38100" dir="2700000" algn="tl">
                    <a:srgbClr val="000000">
                      <a:alpha val="43137"/>
                    </a:srgbClr>
                  </a:outerShdw>
                </a:effectLst>
              </a:rPr>
              <a:t>:</a:t>
            </a:r>
            <a:endParaRPr lang="en-US" sz="3200" dirty="0">
              <a:solidFill>
                <a:srgbClr val="FFFF00"/>
              </a:solidFill>
              <a:effectLst>
                <a:outerShdw blurRad="38100" dist="38100" dir="2700000" algn="tl">
                  <a:srgbClr val="000000">
                    <a:alpha val="43137"/>
                  </a:srgbClr>
                </a:outerShdw>
              </a:effectLst>
            </a:endParaRPr>
          </a:p>
        </p:txBody>
      </p:sp>
      <p:pic>
        <p:nvPicPr>
          <p:cNvPr id="2050" name="Picture 2" descr="http://4.bp.blogspot.com/_eMd8xMMApBU/TR7Iy4q7RjI/AAAAAAAAAWI/rmOwuxpRjpM/s1600/1972-Calendar.gif"/>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099" b="90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 y="5734920"/>
            <a:ext cx="8763000" cy="589679"/>
          </a:xfrm>
          <a:prstGeom prst="rect">
            <a:avLst/>
          </a:prstGeom>
        </p:spPr>
        <p:txBody>
          <a:bodyPr vert="horz" lIns="45720" tIns="0" rIns="45720" bIns="0" anchor="b" anchorCtr="0">
            <a:noAutofit/>
            <a:scene3d>
              <a:camera prst="orthographicFront">
                <a:rot lat="0" lon="21299999" rev="0"/>
              </a:camera>
              <a:lightRig rig="threePt" dir="t"/>
            </a:scene3d>
          </a:bodyPr>
          <a:lstStyle>
            <a:lvl1pPr algn="l" rtl="0" eaLnBrk="1" latinLnBrk="0" hangingPunct="1">
              <a:spcBef>
                <a:spcPct val="0"/>
              </a:spcBef>
              <a:buNone/>
              <a:defRPr kumimoji="0" sz="3000" b="1" kern="1200" cap="all"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2800" dirty="0" smtClean="0">
                <a:solidFill>
                  <a:schemeClr val="tx1"/>
                </a:solidFill>
              </a:rPr>
              <a:t>Was the </a:t>
            </a:r>
            <a:r>
              <a:rPr lang="en-US" sz="2800" u="sng" dirty="0" smtClean="0">
                <a:solidFill>
                  <a:srgbClr val="03020E"/>
                </a:solidFill>
              </a:rPr>
              <a:t>day of the week</a:t>
            </a:r>
            <a:r>
              <a:rPr lang="en-US" sz="2800" dirty="0" smtClean="0">
                <a:solidFill>
                  <a:srgbClr val="03020E"/>
                </a:solidFill>
              </a:rPr>
              <a:t> </a:t>
            </a:r>
            <a:r>
              <a:rPr lang="en-US" sz="2800" dirty="0" smtClean="0">
                <a:solidFill>
                  <a:schemeClr val="tx1"/>
                </a:solidFill>
              </a:rPr>
              <a:t>changed as a result?</a:t>
            </a:r>
            <a:endParaRPr lang="en-US" sz="2800" dirty="0">
              <a:solidFill>
                <a:schemeClr val="tx1"/>
              </a:solidFill>
            </a:endParaRPr>
          </a:p>
        </p:txBody>
      </p:sp>
      <p:sp>
        <p:nvSpPr>
          <p:cNvPr id="5" name="Oval 4"/>
          <p:cNvSpPr/>
          <p:nvPr/>
        </p:nvSpPr>
        <p:spPr>
          <a:xfrm>
            <a:off x="7467600" y="228600"/>
            <a:ext cx="14478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#1</a:t>
            </a:r>
            <a:endParaRPr lang="en-US" sz="4000" dirty="0"/>
          </a:p>
        </p:txBody>
      </p:sp>
      <p:sp>
        <p:nvSpPr>
          <p:cNvPr id="3" name="TextBox 2"/>
          <p:cNvSpPr txBox="1"/>
          <p:nvPr/>
        </p:nvSpPr>
        <p:spPr>
          <a:xfrm>
            <a:off x="5334000" y="2066904"/>
            <a:ext cx="3124200" cy="1077218"/>
          </a:xfrm>
          <a:prstGeom prst="rect">
            <a:avLst/>
          </a:prstGeom>
          <a:noFill/>
        </p:spPr>
        <p:txBody>
          <a:bodyPr wrap="square" rtlCol="0">
            <a:spAutoFit/>
          </a:bodyPr>
          <a:lstStyle/>
          <a:p>
            <a:r>
              <a:rPr lang="en-JM" sz="3200" b="1" dirty="0" smtClean="0"/>
              <a:t>THE CALENDAR </a:t>
            </a:r>
            <a:r>
              <a:rPr lang="en-JM" sz="3200" b="1" u="sng" dirty="0" smtClean="0"/>
              <a:t>WAS</a:t>
            </a:r>
            <a:r>
              <a:rPr lang="en-JM" sz="3200" b="1" dirty="0" smtClean="0"/>
              <a:t> CHANGED!</a:t>
            </a:r>
            <a:endParaRPr lang="en-JM"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830658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2" y="381000"/>
            <a:ext cx="6861048" cy="701040"/>
          </a:xfrm>
        </p:spPr>
        <p:txBody>
          <a:bodyPr>
            <a:normAutofit fontScale="90000"/>
          </a:bodyPr>
          <a:lstStyle/>
          <a:p>
            <a:r>
              <a:rPr lang="en-US" dirty="0" smtClean="0">
                <a:solidFill>
                  <a:schemeClr val="tx1"/>
                </a:solidFill>
              </a:rPr>
              <a:t>The change of the calendar!</a:t>
            </a:r>
            <a:endParaRPr lang="en-US" dirty="0">
              <a:solidFill>
                <a:schemeClr val="tx1"/>
              </a:solidFill>
            </a:endParaRPr>
          </a:p>
        </p:txBody>
      </p:sp>
      <p:sp>
        <p:nvSpPr>
          <p:cNvPr id="3" name="Content Placeholder 2"/>
          <p:cNvSpPr>
            <a:spLocks noGrp="1"/>
          </p:cNvSpPr>
          <p:nvPr>
            <p:ph sz="half" idx="1"/>
          </p:nvPr>
        </p:nvSpPr>
        <p:spPr>
          <a:xfrm>
            <a:off x="457200" y="1600200"/>
            <a:ext cx="3721608" cy="4525963"/>
          </a:xfrm>
        </p:spPr>
        <p:txBody>
          <a:bodyPr>
            <a:normAutofit fontScale="92500" lnSpcReduction="20000"/>
          </a:bodyPr>
          <a:lstStyle/>
          <a:p>
            <a:r>
              <a:rPr lang="en-US" dirty="0" smtClean="0"/>
              <a:t>The </a:t>
            </a:r>
            <a:r>
              <a:rPr lang="en-US" dirty="0"/>
              <a:t>new calendar was instituted when Gregory decreed, by the papal bull </a:t>
            </a:r>
            <a:r>
              <a:rPr lang="en-US" i="1" u="sng" dirty="0"/>
              <a:t>Inter gravissimas</a:t>
            </a:r>
            <a:r>
              <a:rPr lang="en-US" dirty="0"/>
              <a:t> of 24 </a:t>
            </a:r>
            <a:r>
              <a:rPr lang="en-US" i="1" dirty="0"/>
              <a:t>February 1582</a:t>
            </a:r>
            <a:r>
              <a:rPr lang="en-US" dirty="0"/>
              <a:t>, that </a:t>
            </a:r>
            <a:r>
              <a:rPr lang="en-US" b="1" dirty="0">
                <a:solidFill>
                  <a:srgbClr val="C00000"/>
                </a:solidFill>
              </a:rPr>
              <a:t>the day </a:t>
            </a:r>
            <a:r>
              <a:rPr lang="en-US" b="1" dirty="0" smtClean="0">
                <a:solidFill>
                  <a:srgbClr val="C00000"/>
                </a:solidFill>
              </a:rPr>
              <a:t>after Thursday</a:t>
            </a:r>
            <a:r>
              <a:rPr lang="en-US" dirty="0"/>
              <a:t>, </a:t>
            </a:r>
            <a:r>
              <a:rPr lang="en-US" u="sng" dirty="0">
                <a:solidFill>
                  <a:srgbClr val="3333FF"/>
                </a:solidFill>
              </a:rPr>
              <a:t>4</a:t>
            </a:r>
            <a:r>
              <a:rPr lang="en-US" dirty="0"/>
              <a:t> October 1582 </a:t>
            </a:r>
            <a:r>
              <a:rPr lang="en-US" b="1" i="1" dirty="0">
                <a:solidFill>
                  <a:srgbClr val="C00000"/>
                </a:solidFill>
              </a:rPr>
              <a:t>would be</a:t>
            </a:r>
            <a:r>
              <a:rPr lang="en-US" dirty="0"/>
              <a:t> not Friday, 5 October, but </a:t>
            </a:r>
            <a:r>
              <a:rPr lang="en-US" b="1" i="1" dirty="0">
                <a:solidFill>
                  <a:srgbClr val="C00000"/>
                </a:solidFill>
              </a:rPr>
              <a:t>Friday</a:t>
            </a:r>
            <a:r>
              <a:rPr lang="en-US" b="1" i="1" dirty="0"/>
              <a:t>, </a:t>
            </a:r>
            <a:r>
              <a:rPr lang="en-US" i="1" u="sng" dirty="0">
                <a:solidFill>
                  <a:srgbClr val="3333FF"/>
                </a:solidFill>
              </a:rPr>
              <a:t>15</a:t>
            </a:r>
            <a:r>
              <a:rPr lang="en-US" i="1" dirty="0"/>
              <a:t> October 1582</a:t>
            </a:r>
            <a:r>
              <a:rPr lang="en-US" dirty="0"/>
              <a:t>. </a:t>
            </a:r>
          </a:p>
        </p:txBody>
      </p:sp>
      <p:sp>
        <p:nvSpPr>
          <p:cNvPr id="4" name="Content Placeholder 3"/>
          <p:cNvSpPr>
            <a:spLocks noGrp="1"/>
          </p:cNvSpPr>
          <p:nvPr>
            <p:ph sz="half" idx="2"/>
          </p:nvPr>
        </p:nvSpPr>
        <p:spPr>
          <a:xfrm>
            <a:off x="4178808" y="1600201"/>
            <a:ext cx="3520440" cy="4114800"/>
          </a:xfrm>
        </p:spPr>
        <p:txBody>
          <a:bodyPr>
            <a:normAutofit fontScale="92500" lnSpcReduction="20000"/>
          </a:bodyPr>
          <a:lstStyle/>
          <a:p>
            <a:r>
              <a:rPr lang="en-US" dirty="0"/>
              <a:t>The new calendar duly replaced the Julian calendar, in use since 45 BC, and has since come into universal use. Because of Gregory's involvement, the reformed Julian calendar came to be known as </a:t>
            </a:r>
            <a:r>
              <a:rPr lang="en-US" dirty="0">
                <a:solidFill>
                  <a:srgbClr val="C00000"/>
                </a:solidFill>
              </a:rPr>
              <a:t>the Gregorian calendar</a:t>
            </a:r>
            <a:r>
              <a:rPr lang="en-US" dirty="0"/>
              <a:t>.</a:t>
            </a:r>
          </a:p>
          <a:p>
            <a:endParaRPr lang="en-US" dirty="0"/>
          </a:p>
        </p:txBody>
      </p:sp>
      <p:sp>
        <p:nvSpPr>
          <p:cNvPr id="5" name="Text Placeholder 3"/>
          <p:cNvSpPr txBox="1">
            <a:spLocks/>
          </p:cNvSpPr>
          <p:nvPr/>
        </p:nvSpPr>
        <p:spPr>
          <a:xfrm>
            <a:off x="4178808" y="5867400"/>
            <a:ext cx="3520440" cy="838200"/>
          </a:xfrm>
          <a:prstGeom prst="rect">
            <a:avLst/>
          </a:prstGeom>
        </p:spPr>
        <p:txBody>
          <a:bodyPr>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n-US" sz="1400" dirty="0" smtClean="0"/>
              <a:t>This could be obtained from many other sources but was “Googled” and taken from “Wikipedia”.</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048784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562600"/>
            <a:ext cx="8534400" cy="762000"/>
          </a:xfrm>
        </p:spPr>
        <p:txBody>
          <a:bodyPr>
            <a:noAutofit/>
            <a:scene3d>
              <a:camera prst="orthographicFront">
                <a:rot lat="0" lon="21299999" rev="0"/>
              </a:camera>
              <a:lightRig rig="threePt" dir="t"/>
            </a:scene3d>
          </a:bodyPr>
          <a:lstStyle/>
          <a:p>
            <a:r>
              <a:rPr lang="en-US" sz="3600" dirty="0" smtClean="0">
                <a:solidFill>
                  <a:schemeClr val="tx1"/>
                </a:solidFill>
              </a:rPr>
              <a:t>Was the </a:t>
            </a:r>
            <a:r>
              <a:rPr lang="en-US" sz="3600" u="sng" dirty="0" smtClean="0">
                <a:solidFill>
                  <a:srgbClr val="FFFF99"/>
                </a:solidFill>
              </a:rPr>
              <a:t>day of the week</a:t>
            </a:r>
            <a:r>
              <a:rPr lang="en-US" sz="3600" dirty="0" smtClean="0">
                <a:solidFill>
                  <a:srgbClr val="92D050"/>
                </a:solidFill>
              </a:rPr>
              <a:t> </a:t>
            </a:r>
            <a:r>
              <a:rPr lang="en-US" sz="3600" dirty="0" smtClean="0">
                <a:solidFill>
                  <a:schemeClr val="tx1"/>
                </a:solidFill>
              </a:rPr>
              <a:t>changed?</a:t>
            </a:r>
            <a:endParaRPr lang="en-US" sz="3600" dirty="0">
              <a:solidFill>
                <a:schemeClr val="tx1"/>
              </a:solidFill>
            </a:endParaRPr>
          </a:p>
        </p:txBody>
      </p:sp>
      <p:sp>
        <p:nvSpPr>
          <p:cNvPr id="3" name="Text Placeholder 2"/>
          <p:cNvSpPr>
            <a:spLocks noGrp="1"/>
          </p:cNvSpPr>
          <p:nvPr>
            <p:ph type="body" sz="half" idx="2"/>
          </p:nvPr>
        </p:nvSpPr>
        <p:spPr>
          <a:xfrm>
            <a:off x="5562600" y="2356873"/>
            <a:ext cx="3048000" cy="1574497"/>
          </a:xfrm>
        </p:spPr>
        <p:txBody>
          <a:bodyPr>
            <a:normAutofit/>
          </a:bodyPr>
          <a:lstStyle/>
          <a:p>
            <a:r>
              <a:rPr lang="en-US" sz="4000" b="1" dirty="0" smtClean="0">
                <a:solidFill>
                  <a:srgbClr val="FFFF00"/>
                </a:solidFill>
                <a:effectLst>
                  <a:outerShdw blurRad="38100" dist="38100" dir="2700000" algn="tl">
                    <a:srgbClr val="000000">
                      <a:alpha val="43137"/>
                    </a:srgbClr>
                  </a:outerShdw>
                </a:effectLst>
              </a:rPr>
              <a:t>So, the big question is:</a:t>
            </a:r>
            <a:endParaRPr lang="en-US" sz="4000" b="1" dirty="0">
              <a:solidFill>
                <a:srgbClr val="FFFF00"/>
              </a:solidFill>
              <a:effectLst>
                <a:outerShdw blurRad="38100" dist="38100" dir="2700000" algn="tl">
                  <a:srgbClr val="000000">
                    <a:alpha val="43137"/>
                  </a:srgbClr>
                </a:outerShdw>
              </a:effectLst>
            </a:endParaRPr>
          </a:p>
        </p:txBody>
      </p:sp>
      <p:pic>
        <p:nvPicPr>
          <p:cNvPr id="1026" name="Picture 2" descr="http://www.godssabbathtruth.com/images/october1582.jpg"/>
          <p:cNvPicPr>
            <a:picLocks noGrp="1" noChangeAspect="1" noChangeArrowheads="1"/>
          </p:cNvPicPr>
          <p:nvPr>
            <p:ph type="pic" idx="1"/>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297" r="2297"/>
          <a:stretch>
            <a:fillRect/>
          </a:stretch>
        </p:blipFill>
        <p:spPr bwMode="auto">
          <a:xfrm>
            <a:off x="381000" y="1041002"/>
            <a:ext cx="4488922" cy="420624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581400" y="3352800"/>
            <a:ext cx="533400" cy="3048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6" name="Oval 5"/>
          <p:cNvSpPr/>
          <p:nvPr/>
        </p:nvSpPr>
        <p:spPr>
          <a:xfrm>
            <a:off x="2943367" y="3352799"/>
            <a:ext cx="561833" cy="345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705337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3886200" cy="701040"/>
          </a:xfrm>
        </p:spPr>
        <p:txBody>
          <a:bodyPr/>
          <a:lstStyle/>
          <a:p>
            <a:r>
              <a:rPr lang="en-US" dirty="0" smtClean="0">
                <a:solidFill>
                  <a:schemeClr val="tx1"/>
                </a:solidFill>
              </a:rPr>
              <a:t>2 TIMOTHY 2:15</a:t>
            </a:r>
            <a:endParaRPr lang="en-US" dirty="0">
              <a:solidFill>
                <a:schemeClr val="tx1"/>
              </a:solidFill>
            </a:endParaRPr>
          </a:p>
        </p:txBody>
      </p:sp>
      <p:sp>
        <p:nvSpPr>
          <p:cNvPr id="3" name="Content Placeholder 2"/>
          <p:cNvSpPr>
            <a:spLocks noGrp="1"/>
          </p:cNvSpPr>
          <p:nvPr>
            <p:ph idx="1"/>
          </p:nvPr>
        </p:nvSpPr>
        <p:spPr>
          <a:xfrm>
            <a:off x="457200" y="1761816"/>
            <a:ext cx="7239000" cy="1895784"/>
          </a:xfrm>
        </p:spPr>
        <p:txBody>
          <a:bodyPr/>
          <a:lstStyle/>
          <a:p>
            <a:pPr marL="0" indent="0">
              <a:buNone/>
            </a:pPr>
            <a:r>
              <a:rPr lang="en-US" dirty="0" smtClean="0"/>
              <a:t>   Paul </a:t>
            </a:r>
            <a:r>
              <a:rPr lang="en-US" dirty="0"/>
              <a:t>the Apostle </a:t>
            </a:r>
            <a:r>
              <a:rPr lang="en-US" dirty="0" smtClean="0"/>
              <a:t>wrote:</a:t>
            </a:r>
            <a:endParaRPr lang="en-US" dirty="0"/>
          </a:p>
          <a:p>
            <a:r>
              <a:rPr lang="en-US" dirty="0" smtClean="0"/>
              <a:t>“</a:t>
            </a:r>
            <a:r>
              <a:rPr lang="en-US" dirty="0"/>
              <a:t>Study to show thyself approved unto God</a:t>
            </a:r>
            <a:r>
              <a:rPr lang="en-US" dirty="0" smtClean="0"/>
              <a:t>, a </a:t>
            </a:r>
            <a:r>
              <a:rPr lang="en-US" dirty="0"/>
              <a:t>workman that needeth not to be ashamed, rightly dividing the word of truth.” </a:t>
            </a:r>
            <a:r>
              <a:rPr lang="en-US" b="1" dirty="0" smtClean="0"/>
              <a:t>KJV</a:t>
            </a:r>
            <a:endParaRPr lang="en-US" b="1" dirty="0"/>
          </a:p>
        </p:txBody>
      </p:sp>
      <p:sp>
        <p:nvSpPr>
          <p:cNvPr id="4" name="TextBox 3"/>
          <p:cNvSpPr txBox="1"/>
          <p:nvPr/>
        </p:nvSpPr>
        <p:spPr>
          <a:xfrm>
            <a:off x="6781800" y="60198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4977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086600" cy="762000"/>
          </a:xfrm>
        </p:spPr>
        <p:txBody>
          <a:bodyPr>
            <a:normAutofit/>
          </a:bodyPr>
          <a:lstStyle/>
          <a:p>
            <a:pPr algn="ctr"/>
            <a:r>
              <a:rPr lang="en-US" dirty="0" smtClean="0">
                <a:solidFill>
                  <a:schemeClr val="tx1"/>
                </a:solidFill>
              </a:rPr>
              <a:t>Note </a:t>
            </a:r>
            <a:r>
              <a:rPr lang="en-US" dirty="0">
                <a:solidFill>
                  <a:schemeClr val="tx1"/>
                </a:solidFill>
              </a:rPr>
              <a:t>on Calendar change:</a:t>
            </a:r>
          </a:p>
        </p:txBody>
      </p:sp>
      <p:sp>
        <p:nvSpPr>
          <p:cNvPr id="3" name="Content Placeholder 2"/>
          <p:cNvSpPr>
            <a:spLocks noGrp="1"/>
          </p:cNvSpPr>
          <p:nvPr>
            <p:ph sz="half" idx="1"/>
          </p:nvPr>
        </p:nvSpPr>
        <p:spPr>
          <a:xfrm>
            <a:off x="304800" y="1295400"/>
            <a:ext cx="4191000" cy="5029200"/>
          </a:xfrm>
        </p:spPr>
        <p:txBody>
          <a:bodyPr>
            <a:noAutofit/>
          </a:bodyPr>
          <a:lstStyle/>
          <a:p>
            <a:r>
              <a:rPr lang="en-US" sz="1600" b="1" i="1" dirty="0" smtClean="0">
                <a:solidFill>
                  <a:srgbClr val="FF0000"/>
                </a:solidFill>
              </a:rPr>
              <a:t>NOT EVERY COUNTRY OR GROUP OF NATIONS ACCEPTED THE CHANGE OF CALENDAR AT THE SAME TIME!!</a:t>
            </a:r>
          </a:p>
          <a:p>
            <a:r>
              <a:rPr lang="en-US" sz="1900" b="1" i="1" dirty="0" smtClean="0"/>
              <a:t>Double </a:t>
            </a:r>
            <a:r>
              <a:rPr lang="en-US" sz="1900" b="1" i="1" dirty="0"/>
              <a:t>Dating</a:t>
            </a:r>
            <a:r>
              <a:rPr lang="en-US" sz="1900" dirty="0"/>
              <a:t/>
            </a:r>
            <a:br>
              <a:rPr lang="en-US" sz="1900" dirty="0"/>
            </a:br>
            <a:r>
              <a:rPr lang="en-US" sz="1900" dirty="0"/>
              <a:t>Between 1582 and </a:t>
            </a:r>
            <a:r>
              <a:rPr lang="en-US" sz="1900" dirty="0" smtClean="0"/>
              <a:t>1752 (170 yrs.), </a:t>
            </a:r>
            <a:r>
              <a:rPr lang="en-US" sz="1900" dirty="0"/>
              <a:t>not only were </a:t>
            </a:r>
            <a:r>
              <a:rPr lang="en-US" sz="1900" dirty="0">
                <a:solidFill>
                  <a:srgbClr val="C00000"/>
                </a:solidFill>
              </a:rPr>
              <a:t>two calendars in use in Europe (and in European colonies), but two different starts of the year were in use in England</a:t>
            </a:r>
            <a:r>
              <a:rPr lang="en-US" sz="1900" dirty="0"/>
              <a:t>.  Although the "Legal" year began on March 25, the use of the Gregorian calendar by other European countries led to January 1 becoming commonly celebrated as "New Year's Day" and given as the first day of the year in almanacs.</a:t>
            </a:r>
          </a:p>
          <a:p>
            <a:endParaRPr lang="en-US" sz="1600" dirty="0"/>
          </a:p>
        </p:txBody>
      </p:sp>
      <p:sp>
        <p:nvSpPr>
          <p:cNvPr id="4" name="Content Placeholder 3"/>
          <p:cNvSpPr>
            <a:spLocks noGrp="1"/>
          </p:cNvSpPr>
          <p:nvPr>
            <p:ph sz="half" idx="2"/>
          </p:nvPr>
        </p:nvSpPr>
        <p:spPr>
          <a:xfrm>
            <a:off x="4572000" y="1371600"/>
            <a:ext cx="3352800" cy="4525963"/>
          </a:xfrm>
        </p:spPr>
        <p:txBody>
          <a:bodyPr>
            <a:noAutofit/>
          </a:bodyPr>
          <a:lstStyle/>
          <a:p>
            <a:r>
              <a:rPr lang="en-US" sz="2200" dirty="0"/>
              <a:t>To avoid misinterpretation, both the "Old Style" and "New Style" year was often used </a:t>
            </a:r>
            <a:r>
              <a:rPr lang="en-US" sz="2200" dirty="0">
                <a:solidFill>
                  <a:srgbClr val="C00000"/>
                </a:solidFill>
              </a:rPr>
              <a:t>in English and colonial records</a:t>
            </a:r>
            <a:r>
              <a:rPr lang="en-US" sz="2200" dirty="0"/>
              <a:t> for dates falling between the new New Year (January 1) and old New Year (March 25), a system known as "double dating." </a:t>
            </a:r>
          </a:p>
          <a:p>
            <a:endParaRPr lang="en-US" sz="2200" dirty="0"/>
          </a:p>
        </p:txBody>
      </p:sp>
      <p:sp>
        <p:nvSpPr>
          <p:cNvPr id="5" name="TextBox 4"/>
          <p:cNvSpPr txBox="1"/>
          <p:nvPr/>
        </p:nvSpPr>
        <p:spPr>
          <a:xfrm>
            <a:off x="2209800" y="6324600"/>
            <a:ext cx="5791200" cy="307777"/>
          </a:xfrm>
          <a:prstGeom prst="rect">
            <a:avLst/>
          </a:prstGeom>
          <a:noFill/>
        </p:spPr>
        <p:txBody>
          <a:bodyPr wrap="square" rtlCol="0">
            <a:spAutoFit/>
          </a:bodyPr>
          <a:lstStyle/>
          <a:p>
            <a:r>
              <a:rPr lang="en-US" sz="1400" b="1" dirty="0" smtClean="0"/>
              <a:t>Source: http</a:t>
            </a:r>
            <a:r>
              <a:rPr lang="en-US" sz="1400" b="1" dirty="0"/>
              <a:t>://www.cslib.org/CalendarChange.htm#WhichCalendar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315076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6200"/>
            <a:ext cx="7242048" cy="609600"/>
          </a:xfrm>
        </p:spPr>
        <p:txBody>
          <a:bodyPr>
            <a:normAutofit/>
          </a:bodyPr>
          <a:lstStyle/>
          <a:p>
            <a:pPr algn="ctr"/>
            <a:r>
              <a:rPr lang="en-US" sz="2800" dirty="0">
                <a:solidFill>
                  <a:schemeClr val="tx1"/>
                </a:solidFill>
              </a:rPr>
              <a:t>Further Note on Calendar change:</a:t>
            </a:r>
          </a:p>
        </p:txBody>
      </p:sp>
      <p:sp>
        <p:nvSpPr>
          <p:cNvPr id="3" name="Text Placeholder 2"/>
          <p:cNvSpPr>
            <a:spLocks noGrp="1"/>
          </p:cNvSpPr>
          <p:nvPr>
            <p:ph type="body" idx="1"/>
          </p:nvPr>
        </p:nvSpPr>
        <p:spPr>
          <a:xfrm>
            <a:off x="758952" y="5715000"/>
            <a:ext cx="3203448" cy="914400"/>
          </a:xfrm>
        </p:spPr>
        <p:txBody>
          <a:bodyPr>
            <a:normAutofit lnSpcReduction="10000"/>
          </a:bodyPr>
          <a:lstStyle/>
          <a:p>
            <a:pPr algn="l"/>
            <a:r>
              <a:rPr lang="en-US" sz="1400" dirty="0"/>
              <a:t>England accepted the change of calendar in 1752 and had to make adjustments that were necessary </a:t>
            </a:r>
            <a:r>
              <a:rPr lang="en-US" sz="1400" dirty="0" smtClean="0"/>
              <a:t>by then.</a:t>
            </a:r>
            <a:endParaRPr lang="en-US" sz="1400" dirty="0"/>
          </a:p>
        </p:txBody>
      </p:sp>
      <p:sp>
        <p:nvSpPr>
          <p:cNvPr id="4" name="Text Placeholder 3"/>
          <p:cNvSpPr>
            <a:spLocks noGrp="1"/>
          </p:cNvSpPr>
          <p:nvPr>
            <p:ph type="body" sz="half" idx="3"/>
          </p:nvPr>
        </p:nvSpPr>
        <p:spPr>
          <a:xfrm>
            <a:off x="4404360" y="5791200"/>
            <a:ext cx="3520440" cy="838200"/>
          </a:xfrm>
        </p:spPr>
        <p:txBody>
          <a:bodyPr>
            <a:normAutofit/>
          </a:bodyPr>
          <a:lstStyle/>
          <a:p>
            <a:r>
              <a:rPr lang="en-US" sz="1600" u="sng" dirty="0" smtClean="0"/>
              <a:t>None</a:t>
            </a:r>
            <a:r>
              <a:rPr lang="en-US" sz="1600" dirty="0" smtClean="0"/>
              <a:t> of the adjustments affected the weekly cycle!!</a:t>
            </a:r>
            <a:endParaRPr lang="en-US" sz="1600" dirty="0"/>
          </a:p>
        </p:txBody>
      </p:sp>
      <p:sp>
        <p:nvSpPr>
          <p:cNvPr id="5" name="Content Placeholder 4"/>
          <p:cNvSpPr>
            <a:spLocks noGrp="1"/>
          </p:cNvSpPr>
          <p:nvPr>
            <p:ph sz="quarter" idx="2"/>
          </p:nvPr>
        </p:nvSpPr>
        <p:spPr>
          <a:xfrm>
            <a:off x="381000" y="914400"/>
            <a:ext cx="3657600" cy="4688960"/>
          </a:xfrm>
        </p:spPr>
        <p:txBody>
          <a:bodyPr>
            <a:noAutofit/>
          </a:bodyPr>
          <a:lstStyle/>
          <a:p>
            <a:r>
              <a:rPr lang="en-US" sz="1800" b="1" dirty="0"/>
              <a:t>The Changes of 1752 </a:t>
            </a:r>
          </a:p>
          <a:p>
            <a:r>
              <a:rPr lang="en-US" sz="1450" dirty="0"/>
              <a:t>In accordance with a 1750 act of Parliament, England and its colonies changed calendars in 1752. By that time, the discrepancy between a solar year and the Julian Calendar had grown by an additional day, so that the calendar used in England and its colonies was 11 days out-of-sync with the Gregorian Calendar in use in most other parts of Europe. </a:t>
            </a:r>
          </a:p>
          <a:p>
            <a:r>
              <a:rPr lang="en-US" sz="1450" dirty="0"/>
              <a:t>England's calendar change included three major components. The Julian Calendar was replaced by the Gregorian Calendar, changing the formula for calculating leap years.  The beginning of the legal new year was moved from March 25 to January 1.  Finally, 11 days were dropped from the month of September 1752. </a:t>
            </a:r>
          </a:p>
          <a:p>
            <a:endParaRPr lang="en-US" sz="1450" dirty="0"/>
          </a:p>
        </p:txBody>
      </p:sp>
      <p:sp>
        <p:nvSpPr>
          <p:cNvPr id="6" name="Content Placeholder 5"/>
          <p:cNvSpPr>
            <a:spLocks noGrp="1"/>
          </p:cNvSpPr>
          <p:nvPr>
            <p:ph sz="quarter" idx="4"/>
          </p:nvPr>
        </p:nvSpPr>
        <p:spPr>
          <a:xfrm>
            <a:off x="4151376" y="893360"/>
            <a:ext cx="3733800" cy="4724400"/>
          </a:xfrm>
        </p:spPr>
        <p:txBody>
          <a:bodyPr>
            <a:normAutofit fontScale="70000" lnSpcReduction="20000"/>
          </a:bodyPr>
          <a:lstStyle/>
          <a:p>
            <a:r>
              <a:rPr lang="en-US" sz="2600" b="1" dirty="0"/>
              <a:t>The changeover involved a series of steps:</a:t>
            </a:r>
          </a:p>
          <a:p>
            <a:endParaRPr lang="en-US" dirty="0" smtClean="0"/>
          </a:p>
          <a:p>
            <a:r>
              <a:rPr lang="en-US" dirty="0" smtClean="0">
                <a:solidFill>
                  <a:srgbClr val="C00000"/>
                </a:solidFill>
              </a:rPr>
              <a:t>December </a:t>
            </a:r>
            <a:r>
              <a:rPr lang="en-US" dirty="0">
                <a:solidFill>
                  <a:srgbClr val="C00000"/>
                </a:solidFill>
              </a:rPr>
              <a:t>31, 1750 was followed by January 1, 1750 </a:t>
            </a:r>
            <a:r>
              <a:rPr lang="en-US" dirty="0"/>
              <a:t>(under the "Old Style" calendar, December was the 10th month and January the 11th)</a:t>
            </a:r>
          </a:p>
          <a:p>
            <a:r>
              <a:rPr lang="en-US" dirty="0">
                <a:solidFill>
                  <a:srgbClr val="C00000"/>
                </a:solidFill>
              </a:rPr>
              <a:t>March 24, 1750 was followed by March 25, 1751 </a:t>
            </a:r>
            <a:r>
              <a:rPr lang="en-US" dirty="0"/>
              <a:t>(March 25 was the first day of the "Old Style" year)</a:t>
            </a:r>
          </a:p>
          <a:p>
            <a:r>
              <a:rPr lang="en-US" dirty="0">
                <a:solidFill>
                  <a:srgbClr val="C00000"/>
                </a:solidFill>
              </a:rPr>
              <a:t>December 31, 1751 was followed by January 1, 1752 </a:t>
            </a:r>
            <a:r>
              <a:rPr lang="en-US" dirty="0"/>
              <a:t>(the switch from March 25 to January 1 as the first day of the year)</a:t>
            </a:r>
          </a:p>
          <a:p>
            <a:r>
              <a:rPr lang="en-US" dirty="0">
                <a:solidFill>
                  <a:srgbClr val="C00000"/>
                </a:solidFill>
              </a:rPr>
              <a:t>September 2, 1752 was followed by September 14, 1752 </a:t>
            </a:r>
            <a:r>
              <a:rPr lang="en-US" dirty="0"/>
              <a:t>(drop of 11 days to conform to the Gregorian calendar)</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102216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4114800" y="4724400"/>
            <a:ext cx="4800600" cy="661916"/>
          </a:xfrm>
          <a:prstGeom prst="rect">
            <a:avLst/>
          </a:prstGeom>
        </p:spPr>
        <p:txBody>
          <a:bodyPr vert="horz" lIns="45720" tIns="0" rIns="45720" bIns="0" anchor="b" anchorCtr="0">
            <a:normAutofit/>
          </a:bodyPr>
          <a:lstStyle>
            <a:lvl1pPr algn="l" rtl="0" eaLnBrk="1" latinLnBrk="0" hangingPunct="1">
              <a:spcBef>
                <a:spcPct val="0"/>
              </a:spcBef>
              <a:buNone/>
              <a:defRPr kumimoji="0" sz="3000" b="1" kern="1200" cap="all"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600" dirty="0" smtClean="0">
                <a:solidFill>
                  <a:srgbClr val="FFFF00"/>
                </a:solidFill>
                <a:effectLst>
                  <a:outerShdw blurRad="38100" dist="38100" dir="2700000" algn="tl">
                    <a:srgbClr val="000000">
                      <a:alpha val="43137"/>
                    </a:srgbClr>
                  </a:outerShdw>
                </a:effectLst>
              </a:rPr>
              <a:t>The big question is:</a:t>
            </a:r>
            <a:endParaRPr lang="en-US" sz="3600" dirty="0">
              <a:solidFill>
                <a:srgbClr val="FFFF00"/>
              </a:solidFill>
              <a:effectLst>
                <a:outerShdw blurRad="38100" dist="38100" dir="2700000" algn="tl">
                  <a:srgbClr val="000000">
                    <a:alpha val="43137"/>
                  </a:srgbClr>
                </a:outerShdw>
              </a:effectLst>
            </a:endParaRPr>
          </a:p>
        </p:txBody>
      </p:sp>
      <p:sp>
        <p:nvSpPr>
          <p:cNvPr id="9" name="Title 1"/>
          <p:cNvSpPr txBox="1">
            <a:spLocks/>
          </p:cNvSpPr>
          <p:nvPr/>
        </p:nvSpPr>
        <p:spPr>
          <a:xfrm>
            <a:off x="914400" y="5715000"/>
            <a:ext cx="8001000" cy="914400"/>
          </a:xfrm>
          <a:prstGeom prst="rect">
            <a:avLst/>
          </a:prstGeom>
        </p:spPr>
        <p:txBody>
          <a:bodyPr vert="horz" lIns="45720" tIns="0" rIns="45720" bIns="0" anchor="b" anchorCtr="0">
            <a:noAutofit/>
            <a:scene3d>
              <a:camera prst="orthographicFront">
                <a:rot lat="0" lon="21299999" rev="0"/>
              </a:camera>
              <a:lightRig rig="threePt" dir="t"/>
            </a:scene3d>
          </a:bodyPr>
          <a:lstStyle>
            <a:lvl1pPr algn="l" rtl="0" eaLnBrk="1" latinLnBrk="0" hangingPunct="1">
              <a:spcBef>
                <a:spcPct val="0"/>
              </a:spcBef>
              <a:buNone/>
              <a:defRPr kumimoji="0" sz="3000" b="1" kern="1200" cap="all"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200" dirty="0" smtClean="0">
                <a:solidFill>
                  <a:schemeClr val="tx1"/>
                </a:solidFill>
              </a:rPr>
              <a:t>Was the </a:t>
            </a:r>
            <a:r>
              <a:rPr lang="en-US" sz="3200" u="sng" dirty="0" smtClean="0">
                <a:solidFill>
                  <a:srgbClr val="FFFF00"/>
                </a:solidFill>
              </a:rPr>
              <a:t>day of the week</a:t>
            </a:r>
            <a:r>
              <a:rPr lang="en-US" sz="3200" dirty="0" smtClean="0">
                <a:solidFill>
                  <a:srgbClr val="FFFF00"/>
                </a:solidFill>
              </a:rPr>
              <a:t> </a:t>
            </a:r>
            <a:r>
              <a:rPr lang="en-US" sz="3200" dirty="0" smtClean="0">
                <a:solidFill>
                  <a:schemeClr val="tx1"/>
                </a:solidFill>
              </a:rPr>
              <a:t>changed in any of the calendars?</a:t>
            </a:r>
            <a:endParaRPr lang="en-US" sz="3200" dirty="0">
              <a:solidFill>
                <a:schemeClr val="tx1"/>
              </a:solidFill>
            </a:endParaRPr>
          </a:p>
        </p:txBody>
      </p:sp>
      <p:sp>
        <p:nvSpPr>
          <p:cNvPr id="11" name="Oval 10"/>
          <p:cNvSpPr/>
          <p:nvPr/>
        </p:nvSpPr>
        <p:spPr>
          <a:xfrm>
            <a:off x="1092200" y="4572000"/>
            <a:ext cx="1346200" cy="1102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#2</a:t>
            </a:r>
            <a:endParaRPr lang="en-US" sz="40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496529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701040"/>
          </a:xfrm>
        </p:spPr>
        <p:txBody>
          <a:bodyPr/>
          <a:lstStyle/>
          <a:p>
            <a:pPr algn="ctr"/>
            <a:r>
              <a:rPr lang="en-US" dirty="0" smtClean="0">
                <a:solidFill>
                  <a:schemeClr val="tx1"/>
                </a:solidFill>
              </a:rPr>
              <a:t>Part 2 of the question:</a:t>
            </a:r>
            <a:endParaRPr lang="en-US" dirty="0">
              <a:solidFill>
                <a:schemeClr val="tx1"/>
              </a:solidFill>
            </a:endParaRPr>
          </a:p>
        </p:txBody>
      </p:sp>
      <p:sp>
        <p:nvSpPr>
          <p:cNvPr id="4" name="Text Placeholder 3"/>
          <p:cNvSpPr>
            <a:spLocks noGrp="1"/>
          </p:cNvSpPr>
          <p:nvPr>
            <p:ph type="body" sz="half" idx="3"/>
          </p:nvPr>
        </p:nvSpPr>
        <p:spPr>
          <a:xfrm>
            <a:off x="228600" y="5562600"/>
            <a:ext cx="3520440" cy="762000"/>
          </a:xfrm>
        </p:spPr>
        <p:txBody>
          <a:bodyPr>
            <a:normAutofit fontScale="85000" lnSpcReduction="20000"/>
          </a:bodyPr>
          <a:lstStyle/>
          <a:p>
            <a:r>
              <a:rPr lang="en-US" dirty="0" smtClean="0"/>
              <a:t>Source of quote: </a:t>
            </a:r>
            <a:r>
              <a:rPr lang="en-US" dirty="0" smtClean="0">
                <a:solidFill>
                  <a:srgbClr val="C00000"/>
                </a:solidFill>
              </a:rPr>
              <a:t>http://rcg/books/tshtbl.html</a:t>
            </a:r>
          </a:p>
          <a:p>
            <a:r>
              <a:rPr lang="en-US" dirty="0" smtClean="0">
                <a:solidFill>
                  <a:srgbClr val="C00000"/>
                </a:solidFill>
                <a:effectLst>
                  <a:outerShdw blurRad="38100" dist="38100" dir="2700000" algn="tl">
                    <a:srgbClr val="000000">
                      <a:alpha val="43137"/>
                    </a:srgbClr>
                  </a:outerShdw>
                </a:effectLst>
              </a:rPr>
              <a:t>Not an S.D.A. Source.</a:t>
            </a:r>
            <a:endParaRPr lang="en-US" dirty="0">
              <a:solidFill>
                <a:srgbClr val="C00000"/>
              </a:solidFill>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a:xfrm>
            <a:off x="457200" y="1447800"/>
            <a:ext cx="2362200" cy="1524000"/>
          </a:xfrm>
        </p:spPr>
        <p:txBody>
          <a:bodyPr>
            <a:normAutofit/>
          </a:bodyPr>
          <a:lstStyle/>
          <a:p>
            <a:r>
              <a:rPr lang="en-US" sz="1800" b="1" dirty="0" smtClean="0"/>
              <a:t>“…over </a:t>
            </a:r>
            <a:r>
              <a:rPr lang="en-US" sz="1800" b="1" dirty="0"/>
              <a:t>the years we have lost sight of which day is the seventh day</a:t>
            </a:r>
            <a:r>
              <a:rPr lang="en-US" sz="1800" b="1" dirty="0" smtClean="0"/>
              <a:t>?”</a:t>
            </a:r>
            <a:endParaRPr lang="en-US" sz="1800" b="1" dirty="0"/>
          </a:p>
        </p:txBody>
      </p:sp>
      <p:sp>
        <p:nvSpPr>
          <p:cNvPr id="6" name="Content Placeholder 5"/>
          <p:cNvSpPr>
            <a:spLocks noGrp="1"/>
          </p:cNvSpPr>
          <p:nvPr>
            <p:ph sz="quarter" idx="4"/>
          </p:nvPr>
        </p:nvSpPr>
        <p:spPr>
          <a:xfrm>
            <a:off x="3044952" y="1447800"/>
            <a:ext cx="4727448" cy="3850760"/>
          </a:xfrm>
        </p:spPr>
        <p:txBody>
          <a:bodyPr>
            <a:normAutofit fontScale="85000" lnSpcReduction="20000"/>
          </a:bodyPr>
          <a:lstStyle/>
          <a:p>
            <a:r>
              <a:rPr lang="en-US" dirty="0" smtClean="0"/>
              <a:t>Short answer: </a:t>
            </a:r>
          </a:p>
          <a:p>
            <a:pPr marL="0" indent="0">
              <a:buNone/>
            </a:pPr>
            <a:r>
              <a:rPr lang="en-US" dirty="0" smtClean="0"/>
              <a:t>“NO.” </a:t>
            </a:r>
            <a:r>
              <a:rPr lang="en-US" sz="1600" dirty="0" smtClean="0"/>
              <a:t>(We have not lost sight of the days of the week; we tried to show that earlier.)</a:t>
            </a:r>
            <a:endParaRPr lang="en-US" dirty="0" smtClean="0"/>
          </a:p>
          <a:p>
            <a:r>
              <a:rPr lang="en-US" b="1" dirty="0" smtClean="0"/>
              <a:t>Answer from an Astronomer:</a:t>
            </a:r>
          </a:p>
          <a:p>
            <a:pPr marL="0" indent="0">
              <a:buNone/>
            </a:pPr>
            <a:r>
              <a:rPr lang="en-US" dirty="0" smtClean="0"/>
              <a:t>“</a:t>
            </a:r>
            <a:r>
              <a:rPr lang="en-US" dirty="0"/>
              <a:t>In spite of all of our dickerings with the calendar, it is patent that </a:t>
            </a:r>
            <a:r>
              <a:rPr lang="en-US" b="1" u="sng" dirty="0"/>
              <a:t>the human race never lost the septenary [seven-day] sequence of week days </a:t>
            </a:r>
            <a:r>
              <a:rPr lang="en-US" dirty="0"/>
              <a:t>and that the Sabbath of these latter times comes down to us from Adam, through the ages, without a single lapse</a:t>
            </a:r>
            <a:r>
              <a:rPr lang="en-US" dirty="0" smtClean="0"/>
              <a:t>.” </a:t>
            </a:r>
            <a:r>
              <a:rPr lang="en-US" sz="2100" i="1" dirty="0" smtClean="0"/>
              <a:t>Dr</a:t>
            </a:r>
            <a:r>
              <a:rPr lang="en-US" sz="2100" i="1" dirty="0"/>
              <a:t>. Totten of New Haven, Connecticut—Professor of Astronomy, Yale University</a:t>
            </a:r>
            <a:r>
              <a:rPr lang="en-US" i="1" dirty="0"/>
              <a:t> </a:t>
            </a:r>
            <a:endParaRPr lang="en-US" dirty="0"/>
          </a:p>
        </p:txBody>
      </p:sp>
      <p:sp>
        <p:nvSpPr>
          <p:cNvPr id="8" name="Text Placeholder 2"/>
          <p:cNvSpPr>
            <a:spLocks noGrp="1"/>
          </p:cNvSpPr>
          <p:nvPr>
            <p:ph type="body" idx="1"/>
          </p:nvPr>
        </p:nvSpPr>
        <p:spPr>
          <a:xfrm>
            <a:off x="4191000" y="5410200"/>
            <a:ext cx="3520440" cy="990600"/>
          </a:xfrm>
        </p:spPr>
        <p:txBody>
          <a:bodyPr>
            <a:normAutofit fontScale="77500" lnSpcReduction="20000"/>
          </a:bodyPr>
          <a:lstStyle/>
          <a:p>
            <a:r>
              <a:rPr lang="en-US" u="sng" dirty="0" smtClean="0"/>
              <a:t>Note:</a:t>
            </a:r>
            <a:r>
              <a:rPr lang="en-US" dirty="0" smtClean="0"/>
              <a:t> The non-S.D.A. Source proceeded to seek to prove the statement true in a book entitled: “The Sabbath: Has Time Been Lost?” (PDF of book available; </a:t>
            </a:r>
            <a:r>
              <a:rPr lang="en-US" i="1" dirty="0" smtClean="0"/>
              <a:t>recommended reading</a:t>
            </a:r>
            <a:r>
              <a:rPr lang="en-US" dirty="0" smtClean="0"/>
              <a:t>!)</a:t>
            </a:r>
          </a:p>
        </p:txBody>
      </p:sp>
      <p:sp>
        <p:nvSpPr>
          <p:cNvPr id="3" name="TextBox 2"/>
          <p:cNvSpPr txBox="1"/>
          <p:nvPr/>
        </p:nvSpPr>
        <p:spPr>
          <a:xfrm>
            <a:off x="533400" y="3399472"/>
            <a:ext cx="2362200" cy="1477328"/>
          </a:xfrm>
          <a:prstGeom prst="rect">
            <a:avLst/>
          </a:prstGeom>
          <a:noFill/>
        </p:spPr>
        <p:txBody>
          <a:bodyPr wrap="square" rtlCol="0">
            <a:spAutoFit/>
          </a:bodyPr>
          <a:lstStyle/>
          <a:p>
            <a:pPr algn="ctr"/>
            <a:r>
              <a:rPr lang="en-JM" b="1" dirty="0" smtClean="0">
                <a:solidFill>
                  <a:srgbClr val="C00000"/>
                </a:solidFill>
              </a:rPr>
              <a:t>Did the calendar change result in man losing sight </a:t>
            </a:r>
            <a:r>
              <a:rPr lang="en-JM" b="1" dirty="0">
                <a:solidFill>
                  <a:srgbClr val="C00000"/>
                </a:solidFill>
              </a:rPr>
              <a:t>of which day is the seventh day?</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224001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701040"/>
          </a:xfrm>
        </p:spPr>
        <p:txBody>
          <a:bodyPr/>
          <a:lstStyle/>
          <a:p>
            <a:pPr algn="ctr"/>
            <a:r>
              <a:rPr lang="en-US" dirty="0" smtClean="0">
                <a:solidFill>
                  <a:schemeClr val="tx1"/>
                </a:solidFill>
              </a:rPr>
              <a:t>Part 2 of the question:</a:t>
            </a:r>
            <a:endParaRPr lang="en-US" dirty="0">
              <a:solidFill>
                <a:schemeClr val="tx1"/>
              </a:solidFill>
            </a:endParaRPr>
          </a:p>
        </p:txBody>
      </p:sp>
      <p:sp>
        <p:nvSpPr>
          <p:cNvPr id="5" name="Content Placeholder 4"/>
          <p:cNvSpPr>
            <a:spLocks noGrp="1"/>
          </p:cNvSpPr>
          <p:nvPr>
            <p:ph sz="quarter" idx="2"/>
          </p:nvPr>
        </p:nvSpPr>
        <p:spPr>
          <a:xfrm>
            <a:off x="457200" y="3810000"/>
            <a:ext cx="2514600" cy="1905000"/>
          </a:xfrm>
        </p:spPr>
        <p:txBody>
          <a:bodyPr>
            <a:normAutofit/>
          </a:bodyPr>
          <a:lstStyle/>
          <a:p>
            <a:r>
              <a:rPr lang="en-US" sz="2000" b="1" dirty="0" smtClean="0"/>
              <a:t>“…over </a:t>
            </a:r>
            <a:r>
              <a:rPr lang="en-US" sz="2000" b="1" dirty="0"/>
              <a:t>the years we have lost sight of which day is the seventh day</a:t>
            </a:r>
            <a:r>
              <a:rPr lang="en-US" sz="2000" b="1" dirty="0" smtClean="0"/>
              <a:t>?”</a:t>
            </a:r>
            <a:endParaRPr lang="en-US" sz="2000" b="1" dirty="0"/>
          </a:p>
        </p:txBody>
      </p:sp>
      <p:sp>
        <p:nvSpPr>
          <p:cNvPr id="6" name="Content Placeholder 5"/>
          <p:cNvSpPr>
            <a:spLocks noGrp="1"/>
          </p:cNvSpPr>
          <p:nvPr>
            <p:ph sz="quarter" idx="4"/>
          </p:nvPr>
        </p:nvSpPr>
        <p:spPr>
          <a:xfrm>
            <a:off x="3044952" y="1828800"/>
            <a:ext cx="4727448" cy="3850760"/>
          </a:xfrm>
        </p:spPr>
        <p:txBody>
          <a:bodyPr>
            <a:normAutofit lnSpcReduction="10000"/>
          </a:bodyPr>
          <a:lstStyle/>
          <a:p>
            <a:r>
              <a:rPr lang="en-US" b="1" dirty="0" smtClean="0"/>
              <a:t>Another Answer: The Jews and the Jamaican Context: </a:t>
            </a:r>
          </a:p>
          <a:p>
            <a:r>
              <a:rPr lang="en-US" dirty="0" smtClean="0"/>
              <a:t>The Jews / Israelites were the ones to whom the commandments were given on two tables of stone. </a:t>
            </a:r>
            <a:r>
              <a:rPr lang="en-US" dirty="0" smtClean="0">
                <a:solidFill>
                  <a:srgbClr val="C00000"/>
                </a:solidFill>
              </a:rPr>
              <a:t>The Jews have kept the Sabbath every 7</a:t>
            </a:r>
            <a:r>
              <a:rPr lang="en-US" baseline="30000" dirty="0" smtClean="0">
                <a:solidFill>
                  <a:srgbClr val="C00000"/>
                </a:solidFill>
              </a:rPr>
              <a:t>th</a:t>
            </a:r>
            <a:r>
              <a:rPr lang="en-US" dirty="0" smtClean="0">
                <a:solidFill>
                  <a:srgbClr val="C00000"/>
                </a:solidFill>
              </a:rPr>
              <a:t> day down through the ages</a:t>
            </a:r>
            <a:r>
              <a:rPr lang="en-US" dirty="0" smtClean="0"/>
              <a:t>! </a:t>
            </a:r>
          </a:p>
          <a:p>
            <a:endParaRPr lang="en-US" dirty="0" smtClean="0"/>
          </a:p>
          <a:p>
            <a:r>
              <a:rPr lang="en-US" dirty="0" smtClean="0"/>
              <a:t>Here’s the Jamaica case… </a:t>
            </a:r>
            <a:endParaRPr lang="en-US" dirty="0"/>
          </a:p>
        </p:txBody>
      </p:sp>
      <p:sp>
        <p:nvSpPr>
          <p:cNvPr id="3" name="TextBox 2"/>
          <p:cNvSpPr txBox="1"/>
          <p:nvPr/>
        </p:nvSpPr>
        <p:spPr>
          <a:xfrm>
            <a:off x="381000" y="5943600"/>
            <a:ext cx="7467600" cy="523220"/>
          </a:xfrm>
          <a:prstGeom prst="rect">
            <a:avLst/>
          </a:prstGeom>
          <a:noFill/>
          <a:ln>
            <a:solidFill>
              <a:schemeClr val="tx1"/>
            </a:solidFill>
          </a:ln>
        </p:spPr>
        <p:txBody>
          <a:bodyPr wrap="square" rtlCol="0">
            <a:spAutoFit/>
          </a:bodyPr>
          <a:lstStyle/>
          <a:p>
            <a:r>
              <a:rPr lang="en-US" sz="1400" b="1" u="sng" dirty="0" smtClean="0"/>
              <a:t>Note</a:t>
            </a:r>
            <a:r>
              <a:rPr lang="en-US" sz="1400" dirty="0" smtClean="0"/>
              <a:t>: If one Jew or family of Jews or even a set of families forgot the Sabbath one could understand – But not an entire nation; though scattered far and wide at one point in time.</a:t>
            </a:r>
            <a:endParaRPr lang="en-US" sz="1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2645192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42332"/>
            <a:ext cx="3429000" cy="1981200"/>
          </a:xfrm>
        </p:spPr>
        <p:txBody>
          <a:bodyPr>
            <a:noAutofit/>
          </a:bodyPr>
          <a:lstStyle/>
          <a:p>
            <a:r>
              <a:rPr lang="en-US" sz="2400" dirty="0">
                <a:solidFill>
                  <a:srgbClr val="FFFF99"/>
                </a:solidFill>
              </a:rPr>
              <a:t>Jewish Synagogue </a:t>
            </a:r>
            <a:r>
              <a:rPr lang="en-US" sz="2200" dirty="0">
                <a:solidFill>
                  <a:srgbClr val="FFFF99"/>
                </a:solidFill>
              </a:rPr>
              <a:t>(United Congregation of Israelites)</a:t>
            </a:r>
            <a:r>
              <a:rPr lang="en-US" sz="2400" dirty="0">
                <a:solidFill>
                  <a:srgbClr val="FFFF99"/>
                </a:solidFill>
              </a:rPr>
              <a:t> Duke Street, Kingston, </a:t>
            </a:r>
            <a:r>
              <a:rPr lang="en-US" sz="2400" dirty="0" smtClean="0">
                <a:solidFill>
                  <a:srgbClr val="FFFF99"/>
                </a:solidFill>
              </a:rPr>
              <a:t>Jamaica</a:t>
            </a:r>
            <a:endParaRPr lang="en-US" sz="2400" dirty="0">
              <a:solidFill>
                <a:srgbClr val="FFFF99"/>
              </a:solidFill>
            </a:endParaRPr>
          </a:p>
        </p:txBody>
      </p:sp>
      <p:sp>
        <p:nvSpPr>
          <p:cNvPr id="3" name="Text Placeholder 2"/>
          <p:cNvSpPr>
            <a:spLocks noGrp="1"/>
          </p:cNvSpPr>
          <p:nvPr>
            <p:ph type="body" sz="half" idx="2"/>
          </p:nvPr>
        </p:nvSpPr>
        <p:spPr>
          <a:xfrm>
            <a:off x="5181600" y="2667000"/>
            <a:ext cx="3733800" cy="3505200"/>
          </a:xfrm>
        </p:spPr>
        <p:txBody>
          <a:bodyPr>
            <a:normAutofit/>
          </a:bodyPr>
          <a:lstStyle/>
          <a:p>
            <a:r>
              <a:rPr lang="en-US" sz="1700" b="1" u="sng" dirty="0" smtClean="0"/>
              <a:t>Some History</a:t>
            </a:r>
            <a:r>
              <a:rPr lang="en-US" sz="1700" b="1" dirty="0" smtClean="0"/>
              <a:t>: </a:t>
            </a:r>
          </a:p>
          <a:p>
            <a:r>
              <a:rPr lang="en-US" sz="1700" dirty="0" smtClean="0"/>
              <a:t>The </a:t>
            </a:r>
            <a:r>
              <a:rPr lang="en-US" sz="1700" dirty="0"/>
              <a:t>synagogue “Shaangare Shalom” – Gates of Peace – in downtown </a:t>
            </a:r>
            <a:r>
              <a:rPr lang="en-US" sz="1700" dirty="0" smtClean="0"/>
              <a:t>Kingston. “Now </a:t>
            </a:r>
            <a:r>
              <a:rPr lang="en-US" sz="1700" dirty="0"/>
              <a:t>the only Jewish place of worship in Jamaica". It was built in 1912 replacing an earlier 1881 building that was destroyed in the earthquake of 1907. </a:t>
            </a:r>
            <a:r>
              <a:rPr lang="en-US" sz="1700" dirty="0" smtClean="0"/>
              <a:t>There </a:t>
            </a:r>
            <a:r>
              <a:rPr lang="en-US" sz="1700" dirty="0"/>
              <a:t>were originally two Jewish congregations in Kingston – the Sephardim and the Ashkenazim, representing Jews of Mediterranean and Middle European origins respectively. </a:t>
            </a:r>
          </a:p>
        </p:txBody>
      </p:sp>
      <p:pic>
        <p:nvPicPr>
          <p:cNvPr id="1026" name="Picture 2" descr="http://farm4.staticflickr.com/3143/2643129156_02a1414827_b.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727" r="10727"/>
          <a:stretch>
            <a:fillRect/>
          </a:stretch>
        </p:blipFill>
        <p:spPr bwMode="auto">
          <a:xfrm rot="21411336">
            <a:off x="381000" y="1041002"/>
            <a:ext cx="4206240" cy="4206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6260068"/>
            <a:ext cx="7696200" cy="369332"/>
          </a:xfrm>
          <a:prstGeom prst="rect">
            <a:avLst/>
          </a:prstGeom>
          <a:noFill/>
        </p:spPr>
        <p:txBody>
          <a:bodyPr wrap="square" rtlCol="0">
            <a:spAutoFit/>
          </a:bodyPr>
          <a:lstStyle/>
          <a:p>
            <a:r>
              <a:rPr lang="en-US" dirty="0" smtClean="0"/>
              <a:t>Source: </a:t>
            </a:r>
            <a:r>
              <a:rPr lang="en-US" dirty="0">
                <a:hlinkClick r:id="rId3"/>
              </a:rPr>
              <a:t>http://www.flickr.com/photos/28320522@N08/2643129156/</a:t>
            </a:r>
            <a:r>
              <a:rPr lang="en-US" dirty="0" smtClean="0"/>
              <a:t> </a:t>
            </a:r>
            <a:endParaRPr lang="en-US" dirty="0"/>
          </a:p>
        </p:txBody>
      </p:sp>
      <p:sp>
        <p:nvSpPr>
          <p:cNvPr id="6" name="TextBox 5"/>
          <p:cNvSpPr txBox="1"/>
          <p:nvPr/>
        </p:nvSpPr>
        <p:spPr>
          <a:xfrm>
            <a:off x="7848600" y="6154003"/>
            <a:ext cx="1143000" cy="461665"/>
          </a:xfrm>
          <a:prstGeom prst="rect">
            <a:avLst/>
          </a:prstGeom>
          <a:noFill/>
        </p:spPr>
        <p:txBody>
          <a:bodyPr wrap="square" rtlCol="0">
            <a:spAutoFit/>
          </a:bodyPr>
          <a:lstStyle/>
          <a:p>
            <a:r>
              <a:rPr lang="en-US" sz="2400" b="1" dirty="0" smtClean="0"/>
              <a:t>PAUSE</a:t>
            </a:r>
            <a:endParaRPr lang="en-US" sz="24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627409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6600" y="1524000"/>
            <a:ext cx="5105400" cy="2868168"/>
          </a:xfrm>
        </p:spPr>
        <p:txBody>
          <a:bodyPr/>
          <a:lstStyle/>
          <a:p>
            <a:r>
              <a:rPr lang="en-US" dirty="0" smtClean="0">
                <a:solidFill>
                  <a:schemeClr val="bg1"/>
                </a:solidFill>
                <a:effectLst>
                  <a:outerShdw blurRad="38100" dist="38100" dir="2700000" algn="tl">
                    <a:srgbClr val="000000">
                      <a:alpha val="43137"/>
                    </a:srgbClr>
                  </a:outerShdw>
                </a:effectLst>
              </a:rPr>
              <a:t>(3) </a:t>
            </a:r>
            <a:r>
              <a:rPr lang="en-US" dirty="0">
                <a:solidFill>
                  <a:schemeClr val="bg1"/>
                </a:solidFill>
                <a:effectLst>
                  <a:outerShdw blurRad="38100" dist="38100" dir="2700000" algn="tl">
                    <a:srgbClr val="000000">
                      <a:alpha val="43137"/>
                    </a:srgbClr>
                  </a:outerShdw>
                </a:effectLst>
              </a:rPr>
              <a:t>So, how is it so many persons go to church on Sunday? </a:t>
            </a:r>
          </a:p>
        </p:txBody>
      </p:sp>
    </p:spTree>
    <p:extLst>
      <p:ext uri="{BB962C8B-B14F-4D97-AF65-F5344CB8AC3E}">
        <p14:creationId xmlns:p14="http://schemas.microsoft.com/office/powerpoint/2010/main" val="400804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JM" b="0" dirty="0" smtClean="0"/>
              <a:t>Exo. 20:11 cf rev 14:7</a:t>
            </a:r>
            <a:endParaRPr lang="en-JM" b="0" dirty="0"/>
          </a:p>
        </p:txBody>
      </p:sp>
      <p:sp>
        <p:nvSpPr>
          <p:cNvPr id="3" name="Content Placeholder 2"/>
          <p:cNvSpPr>
            <a:spLocks noGrp="1"/>
          </p:cNvSpPr>
          <p:nvPr>
            <p:ph sz="half" idx="1"/>
          </p:nvPr>
        </p:nvSpPr>
        <p:spPr/>
        <p:txBody>
          <a:bodyPr>
            <a:normAutofit fontScale="92500"/>
          </a:bodyPr>
          <a:lstStyle/>
          <a:p>
            <a:r>
              <a:rPr lang="en-JM" dirty="0"/>
              <a:t>11 For in six days the Lord </a:t>
            </a:r>
            <a:r>
              <a:rPr lang="en-JM" b="1" dirty="0" smtClean="0"/>
              <a:t>MADE</a:t>
            </a:r>
            <a:r>
              <a:rPr lang="en-JM" dirty="0" smtClean="0"/>
              <a:t> </a:t>
            </a:r>
            <a:r>
              <a:rPr lang="en-JM" u="sng" dirty="0"/>
              <a:t>heaven</a:t>
            </a:r>
            <a:r>
              <a:rPr lang="en-JM" dirty="0"/>
              <a:t> and </a:t>
            </a:r>
            <a:r>
              <a:rPr lang="en-JM" u="sng" dirty="0"/>
              <a:t>earth</a:t>
            </a:r>
            <a:r>
              <a:rPr lang="en-JM" dirty="0"/>
              <a:t>, the </a:t>
            </a:r>
            <a:r>
              <a:rPr lang="en-JM" u="sng" dirty="0"/>
              <a:t>sea</a:t>
            </a:r>
            <a:r>
              <a:rPr lang="en-JM" dirty="0"/>
              <a:t>, and </a:t>
            </a:r>
            <a:r>
              <a:rPr lang="en-JM" u="sng" dirty="0"/>
              <a:t>all that in them is</a:t>
            </a:r>
            <a:r>
              <a:rPr lang="en-JM" dirty="0"/>
              <a:t>, and rested the seventh day: wherefore the Lord blessed the sabbath day, and hallowed it.</a:t>
            </a:r>
          </a:p>
        </p:txBody>
      </p:sp>
      <p:sp>
        <p:nvSpPr>
          <p:cNvPr id="4" name="Content Placeholder 3"/>
          <p:cNvSpPr>
            <a:spLocks noGrp="1"/>
          </p:cNvSpPr>
          <p:nvPr>
            <p:ph sz="half" idx="2"/>
          </p:nvPr>
        </p:nvSpPr>
        <p:spPr/>
        <p:txBody>
          <a:bodyPr>
            <a:normAutofit fontScale="92500"/>
          </a:bodyPr>
          <a:lstStyle/>
          <a:p>
            <a:r>
              <a:rPr lang="en-JM" dirty="0"/>
              <a:t>7 Saying with a loud voice, Fear God, and give glory to him; for the hour of his judgment is come: and </a:t>
            </a:r>
            <a:r>
              <a:rPr lang="en-JM" b="1" dirty="0"/>
              <a:t>worship</a:t>
            </a:r>
            <a:r>
              <a:rPr lang="en-JM" dirty="0"/>
              <a:t> him that </a:t>
            </a:r>
            <a:r>
              <a:rPr lang="en-JM" b="1" dirty="0" smtClean="0"/>
              <a:t>MADE </a:t>
            </a:r>
            <a:r>
              <a:rPr lang="en-JM" u="sng" dirty="0" smtClean="0"/>
              <a:t>heaven</a:t>
            </a:r>
            <a:r>
              <a:rPr lang="en-JM" dirty="0"/>
              <a:t>, and </a:t>
            </a:r>
            <a:r>
              <a:rPr lang="en-JM" u="sng" dirty="0"/>
              <a:t>earth</a:t>
            </a:r>
            <a:r>
              <a:rPr lang="en-JM" dirty="0"/>
              <a:t>, and the </a:t>
            </a:r>
            <a:r>
              <a:rPr lang="en-JM" u="sng" dirty="0"/>
              <a:t>sea</a:t>
            </a:r>
            <a:r>
              <a:rPr lang="en-JM" dirty="0"/>
              <a:t>, and the </a:t>
            </a:r>
            <a:r>
              <a:rPr lang="en-JM" u="sng" dirty="0"/>
              <a:t>fountains of waters</a:t>
            </a:r>
            <a:r>
              <a:rPr lang="en-JM" dirty="0"/>
              <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42080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7623048" cy="1219200"/>
          </a:xfrm>
        </p:spPr>
        <p:txBody>
          <a:bodyPr>
            <a:normAutofit fontScale="90000"/>
          </a:bodyPr>
          <a:lstStyle/>
          <a:p>
            <a:pPr lvl="0"/>
            <a:r>
              <a:rPr lang="en-US" dirty="0" smtClean="0">
                <a:solidFill>
                  <a:schemeClr val="tx1"/>
                </a:solidFill>
              </a:rPr>
              <a:t>(3) </a:t>
            </a:r>
            <a:r>
              <a:rPr lang="en-US" dirty="0">
                <a:solidFill>
                  <a:schemeClr val="tx1"/>
                </a:solidFill>
              </a:rPr>
              <a:t>So, how </a:t>
            </a:r>
            <a:r>
              <a:rPr lang="en-US" dirty="0" smtClean="0">
                <a:solidFill>
                  <a:schemeClr val="tx1"/>
                </a:solidFill>
              </a:rPr>
              <a:t>is it </a:t>
            </a:r>
            <a:r>
              <a:rPr lang="en-US" dirty="0">
                <a:solidFill>
                  <a:schemeClr val="tx1"/>
                </a:solidFill>
              </a:rPr>
              <a:t>so many persons go to church on Sunday? </a:t>
            </a:r>
          </a:p>
        </p:txBody>
      </p:sp>
      <p:sp>
        <p:nvSpPr>
          <p:cNvPr id="3" name="Text Placeholder 2"/>
          <p:cNvSpPr>
            <a:spLocks noGrp="1"/>
          </p:cNvSpPr>
          <p:nvPr>
            <p:ph type="body" idx="1"/>
          </p:nvPr>
        </p:nvSpPr>
        <p:spPr/>
        <p:txBody>
          <a:bodyPr/>
          <a:lstStyle/>
          <a:p>
            <a:r>
              <a:rPr lang="en-US" dirty="0" smtClean="0"/>
              <a:t>Short answer.</a:t>
            </a:r>
            <a:endParaRPr lang="en-US" dirty="0"/>
          </a:p>
        </p:txBody>
      </p:sp>
      <p:sp>
        <p:nvSpPr>
          <p:cNvPr id="5" name="Content Placeholder 4"/>
          <p:cNvSpPr>
            <a:spLocks noGrp="1"/>
          </p:cNvSpPr>
          <p:nvPr>
            <p:ph sz="quarter" idx="2"/>
          </p:nvPr>
        </p:nvSpPr>
        <p:spPr>
          <a:xfrm>
            <a:off x="152400" y="1711840"/>
            <a:ext cx="4041648" cy="4114800"/>
          </a:xfrm>
        </p:spPr>
        <p:txBody>
          <a:bodyPr>
            <a:noAutofit/>
          </a:bodyPr>
          <a:lstStyle/>
          <a:p>
            <a:pPr algn="ctr"/>
            <a:r>
              <a:rPr lang="en-US" sz="3200" dirty="0" smtClean="0"/>
              <a:t>The short answer to that is simply: </a:t>
            </a:r>
            <a:r>
              <a:rPr lang="en-US" sz="2800" i="1" dirty="0" smtClean="0"/>
              <a:t>Because many persons have forgotten the true Sabbath, the day that God says to “Remember” and has </a:t>
            </a:r>
            <a:r>
              <a:rPr lang="en-US" sz="2800" b="1" i="1" dirty="0" smtClean="0"/>
              <a:t>chosen</a:t>
            </a:r>
            <a:r>
              <a:rPr lang="en-US" sz="2800" i="1" dirty="0" smtClean="0"/>
              <a:t> to keep Sunday instead.</a:t>
            </a:r>
            <a:endParaRPr lang="en-US" sz="2800" i="1" dirty="0"/>
          </a:p>
        </p:txBody>
      </p:sp>
      <p:pic>
        <p:nvPicPr>
          <p:cNvPr id="7" name="Content Placeholder 6" descr="http://www.ellenwhite.info/images/chapt-illus/GC/RH-ChiselingOutSabbath.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89580" y="1828800"/>
            <a:ext cx="3359020" cy="3657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half" idx="3"/>
          </p:nvPr>
        </p:nvSpPr>
        <p:spPr>
          <a:xfrm>
            <a:off x="4404360" y="5867400"/>
            <a:ext cx="3520440" cy="457200"/>
          </a:xfrm>
        </p:spPr>
        <p:txBody>
          <a:bodyPr/>
          <a:lstStyle/>
          <a:p>
            <a:r>
              <a:rPr lang="en-US" dirty="0" smtClean="0"/>
              <a:t>Isaiah 58:13,14</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3561483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7623048" cy="1219200"/>
          </a:xfrm>
        </p:spPr>
        <p:txBody>
          <a:bodyPr>
            <a:normAutofit fontScale="90000"/>
          </a:bodyPr>
          <a:lstStyle/>
          <a:p>
            <a:pPr lvl="0"/>
            <a:r>
              <a:rPr lang="en-US" dirty="0" smtClean="0">
                <a:solidFill>
                  <a:schemeClr val="tx1"/>
                </a:solidFill>
              </a:rPr>
              <a:t>(3) </a:t>
            </a:r>
            <a:r>
              <a:rPr lang="en-US" dirty="0">
                <a:solidFill>
                  <a:schemeClr val="tx1"/>
                </a:solidFill>
              </a:rPr>
              <a:t>So, how </a:t>
            </a:r>
            <a:r>
              <a:rPr lang="en-US" dirty="0" smtClean="0">
                <a:solidFill>
                  <a:schemeClr val="tx1"/>
                </a:solidFill>
              </a:rPr>
              <a:t>is it </a:t>
            </a:r>
            <a:r>
              <a:rPr lang="en-US" dirty="0">
                <a:solidFill>
                  <a:schemeClr val="tx1"/>
                </a:solidFill>
              </a:rPr>
              <a:t>so many persons go to church on Sunday? </a:t>
            </a:r>
          </a:p>
        </p:txBody>
      </p:sp>
      <p:sp>
        <p:nvSpPr>
          <p:cNvPr id="3" name="Text Placeholder 2"/>
          <p:cNvSpPr>
            <a:spLocks noGrp="1"/>
          </p:cNvSpPr>
          <p:nvPr>
            <p:ph type="body" idx="1"/>
          </p:nvPr>
        </p:nvSpPr>
        <p:spPr/>
        <p:txBody>
          <a:bodyPr/>
          <a:lstStyle/>
          <a:p>
            <a:r>
              <a:rPr lang="en-US" dirty="0" smtClean="0"/>
              <a:t>Short answer.</a:t>
            </a:r>
            <a:endParaRPr lang="en-US" dirty="0"/>
          </a:p>
        </p:txBody>
      </p:sp>
      <p:sp>
        <p:nvSpPr>
          <p:cNvPr id="5" name="Content Placeholder 4"/>
          <p:cNvSpPr>
            <a:spLocks noGrp="1"/>
          </p:cNvSpPr>
          <p:nvPr>
            <p:ph sz="quarter" idx="2"/>
          </p:nvPr>
        </p:nvSpPr>
        <p:spPr>
          <a:xfrm>
            <a:off x="152400" y="1711840"/>
            <a:ext cx="4041648" cy="4114800"/>
          </a:xfrm>
        </p:spPr>
        <p:txBody>
          <a:bodyPr>
            <a:noAutofit/>
          </a:bodyPr>
          <a:lstStyle/>
          <a:p>
            <a:pPr algn="ctr"/>
            <a:r>
              <a:rPr lang="en-US" sz="3200" dirty="0" smtClean="0"/>
              <a:t>Another short answer to that is simply:         </a:t>
            </a:r>
          </a:p>
          <a:p>
            <a:pPr marL="0" indent="0" algn="ctr">
              <a:buNone/>
            </a:pPr>
            <a:r>
              <a:rPr lang="en-US" sz="3600" i="1" dirty="0" smtClean="0"/>
              <a:t>Because many persons just follow what other people do!</a:t>
            </a:r>
            <a:endParaRPr lang="en-US" sz="3600" i="1" dirty="0"/>
          </a:p>
        </p:txBody>
      </p:sp>
      <p:pic>
        <p:nvPicPr>
          <p:cNvPr id="7" name="Content Placeholder 6" descr="http://www.ellenwhite.info/images/chapt-illus/GC/RH-ChiselingOutSabbath.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89580" y="1828800"/>
            <a:ext cx="3359020" cy="3657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half" idx="3"/>
          </p:nvPr>
        </p:nvSpPr>
        <p:spPr>
          <a:xfrm>
            <a:off x="4404360" y="5867400"/>
            <a:ext cx="3520440" cy="457200"/>
          </a:xfrm>
        </p:spPr>
        <p:txBody>
          <a:bodyPr/>
          <a:lstStyle/>
          <a:p>
            <a:r>
              <a:rPr lang="en-US" dirty="0" smtClean="0"/>
              <a:t>Isaiah 58:13,14</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1514546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8" y="1123950"/>
            <a:ext cx="8059522" cy="5200650"/>
          </a:xfrm>
          <a:prstGeom prst="rect">
            <a:avLst/>
          </a:prstGeom>
        </p:spPr>
      </p:pic>
      <p:sp>
        <p:nvSpPr>
          <p:cNvPr id="3" name="TextBox 2"/>
          <p:cNvSpPr txBox="1"/>
          <p:nvPr/>
        </p:nvSpPr>
        <p:spPr>
          <a:xfrm>
            <a:off x="1524000" y="228600"/>
            <a:ext cx="4724400" cy="523220"/>
          </a:xfrm>
          <a:prstGeom prst="rect">
            <a:avLst/>
          </a:prstGeom>
          <a:noFill/>
        </p:spPr>
        <p:txBody>
          <a:bodyPr wrap="square" rtlCol="0">
            <a:spAutoFit/>
          </a:bodyPr>
          <a:lstStyle/>
          <a:p>
            <a:pPr algn="ctr"/>
            <a:r>
              <a:rPr lang="en-US" sz="2800" b="1" dirty="0" smtClean="0"/>
              <a:t>THE BIBLE TELLS US TO:</a:t>
            </a:r>
            <a:endParaRPr lang="en-US" sz="2800" b="1" dirty="0"/>
          </a:p>
        </p:txBody>
      </p:sp>
      <p:sp>
        <p:nvSpPr>
          <p:cNvPr id="5" name="Block Arc 4"/>
          <p:cNvSpPr/>
          <p:nvPr/>
        </p:nvSpPr>
        <p:spPr>
          <a:xfrm>
            <a:off x="457200" y="2362200"/>
            <a:ext cx="1143000" cy="6858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solidFill>
                  <a:schemeClr val="bg1"/>
                </a:solidFill>
              </a:rPr>
              <a:t>Light</a:t>
            </a:r>
            <a:endParaRPr lang="en-JM" b="1" dirty="0">
              <a:solidFill>
                <a:schemeClr val="bg1"/>
              </a:solidFill>
            </a:endParaRPr>
          </a:p>
        </p:txBody>
      </p:sp>
      <p:sp>
        <p:nvSpPr>
          <p:cNvPr id="6" name="Block Arc 5"/>
          <p:cNvSpPr/>
          <p:nvPr/>
        </p:nvSpPr>
        <p:spPr>
          <a:xfrm>
            <a:off x="1981200" y="2286000"/>
            <a:ext cx="1676400" cy="685800"/>
          </a:xfrm>
          <a:prstGeom prst="blockArc">
            <a:avLst>
              <a:gd name="adj1" fmla="val 10589346"/>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400" b="1" dirty="0" smtClean="0">
                <a:solidFill>
                  <a:schemeClr val="bg1"/>
                </a:solidFill>
              </a:rPr>
              <a:t>Land, Sea, Flora</a:t>
            </a:r>
            <a:endParaRPr lang="en-JM" sz="1400" b="1" dirty="0">
              <a:solidFill>
                <a:schemeClr val="bg1"/>
              </a:solidFill>
            </a:endParaRPr>
          </a:p>
        </p:txBody>
      </p:sp>
      <p:sp>
        <p:nvSpPr>
          <p:cNvPr id="7" name="Block Arc 6"/>
          <p:cNvSpPr/>
          <p:nvPr/>
        </p:nvSpPr>
        <p:spPr>
          <a:xfrm>
            <a:off x="3848100" y="2324100"/>
            <a:ext cx="1066800" cy="6858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400" b="1" dirty="0" smtClean="0">
                <a:solidFill>
                  <a:schemeClr val="bg1"/>
                </a:solidFill>
              </a:rPr>
              <a:t>Fish, Birds</a:t>
            </a:r>
            <a:endParaRPr lang="en-JM" sz="1400" b="1" dirty="0">
              <a:solidFill>
                <a:schemeClr val="bg1"/>
              </a:solidFill>
            </a:endParaRPr>
          </a:p>
        </p:txBody>
      </p:sp>
      <p:sp>
        <p:nvSpPr>
          <p:cNvPr id="8" name="Pentagon 7"/>
          <p:cNvSpPr/>
          <p:nvPr/>
        </p:nvSpPr>
        <p:spPr>
          <a:xfrm rot="21049775">
            <a:off x="287816" y="5867400"/>
            <a:ext cx="1143000" cy="304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Firmament, Waters</a:t>
            </a:r>
            <a:endParaRPr lang="en-JM" sz="1200" dirty="0"/>
          </a:p>
        </p:txBody>
      </p:sp>
      <p:sp>
        <p:nvSpPr>
          <p:cNvPr id="9" name="Pentagon 8"/>
          <p:cNvSpPr/>
          <p:nvPr/>
        </p:nvSpPr>
        <p:spPr>
          <a:xfrm rot="20964761">
            <a:off x="1923056" y="5867400"/>
            <a:ext cx="1168400" cy="304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400" dirty="0" smtClean="0"/>
              <a:t>Sun, Moon, Stars</a:t>
            </a:r>
            <a:endParaRPr lang="en-JM" sz="1400" dirty="0"/>
          </a:p>
        </p:txBody>
      </p:sp>
      <p:sp>
        <p:nvSpPr>
          <p:cNvPr id="10" name="Pentagon 9"/>
          <p:cNvSpPr/>
          <p:nvPr/>
        </p:nvSpPr>
        <p:spPr>
          <a:xfrm rot="20964761">
            <a:off x="3516100" y="5818707"/>
            <a:ext cx="1168400" cy="3826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400" dirty="0" smtClean="0"/>
              <a:t>Fauna, Man</a:t>
            </a:r>
            <a:endParaRPr lang="en-JM" sz="1400" dirty="0"/>
          </a:p>
        </p:txBody>
      </p:sp>
      <p:sp>
        <p:nvSpPr>
          <p:cNvPr id="11" name="Flowchart: Punched Tape 10"/>
          <p:cNvSpPr/>
          <p:nvPr/>
        </p:nvSpPr>
        <p:spPr>
          <a:xfrm>
            <a:off x="3009900" y="6353830"/>
            <a:ext cx="1905000" cy="42797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t>Genesis 2:2 &amp; 3</a:t>
            </a:r>
            <a:endParaRPr lang="en-JM"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289534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52400"/>
            <a:ext cx="6784848" cy="838200"/>
          </a:xfrm>
        </p:spPr>
        <p:txBody>
          <a:bodyPr>
            <a:normAutofit fontScale="90000"/>
          </a:bodyPr>
          <a:lstStyle/>
          <a:p>
            <a:r>
              <a:rPr lang="en-US" sz="2800" dirty="0" smtClean="0">
                <a:solidFill>
                  <a:schemeClr val="tx1"/>
                </a:solidFill>
              </a:rPr>
              <a:t>(3) </a:t>
            </a:r>
            <a:r>
              <a:rPr lang="en-US" sz="2800" dirty="0">
                <a:solidFill>
                  <a:schemeClr val="tx1"/>
                </a:solidFill>
              </a:rPr>
              <a:t>So, how is it so many persons go to church on </a:t>
            </a:r>
            <a:r>
              <a:rPr lang="en-US" sz="2800" u="sng" dirty="0">
                <a:solidFill>
                  <a:schemeClr val="tx1"/>
                </a:solidFill>
              </a:rPr>
              <a:t>Sunday</a:t>
            </a:r>
            <a:r>
              <a:rPr lang="en-US" sz="2800" dirty="0">
                <a:solidFill>
                  <a:schemeClr val="tx1"/>
                </a:solidFill>
              </a:rPr>
              <a:t>? </a:t>
            </a:r>
          </a:p>
        </p:txBody>
      </p:sp>
      <p:sp>
        <p:nvSpPr>
          <p:cNvPr id="3" name="Text Placeholder 2"/>
          <p:cNvSpPr>
            <a:spLocks noGrp="1"/>
          </p:cNvSpPr>
          <p:nvPr>
            <p:ph type="body" idx="1"/>
          </p:nvPr>
        </p:nvSpPr>
        <p:spPr>
          <a:xfrm>
            <a:off x="838201" y="5715000"/>
            <a:ext cx="1981200" cy="457200"/>
          </a:xfrm>
        </p:spPr>
        <p:txBody>
          <a:bodyPr/>
          <a:lstStyle/>
          <a:p>
            <a:r>
              <a:rPr lang="en-US" dirty="0" smtClean="0">
                <a:effectLst>
                  <a:outerShdw blurRad="38100" dist="38100" dir="2700000" algn="tl">
                    <a:srgbClr val="000000">
                      <a:alpha val="43137"/>
                    </a:srgbClr>
                  </a:outerShdw>
                </a:effectLst>
              </a:rPr>
              <a:t>Acts 17:30</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sz="quarter" idx="4"/>
          </p:nvPr>
        </p:nvSpPr>
        <p:spPr>
          <a:xfrm>
            <a:off x="3581400" y="1295400"/>
            <a:ext cx="4419600" cy="4419600"/>
          </a:xfrm>
        </p:spPr>
        <p:txBody>
          <a:bodyPr>
            <a:noAutofit/>
          </a:bodyPr>
          <a:lstStyle/>
          <a:p>
            <a:r>
              <a:rPr lang="en-US" sz="2800" dirty="0" smtClean="0"/>
              <a:t>Yes, </a:t>
            </a:r>
            <a:r>
              <a:rPr lang="en-US" sz="2800" dirty="0"/>
              <a:t>there are </a:t>
            </a:r>
            <a:r>
              <a:rPr lang="en-US" sz="2800" dirty="0" smtClean="0"/>
              <a:t>some who </a:t>
            </a:r>
            <a:r>
              <a:rPr lang="en-US" sz="2800" dirty="0"/>
              <a:t>simply </a:t>
            </a:r>
            <a:r>
              <a:rPr lang="en-US" sz="2800" b="1" i="1" u="sng" dirty="0"/>
              <a:t>do not know</a:t>
            </a:r>
            <a:r>
              <a:rPr lang="en-US" sz="2800" u="sng" dirty="0"/>
              <a:t> </a:t>
            </a:r>
            <a:r>
              <a:rPr lang="en-US" sz="2800" dirty="0"/>
              <a:t>that Sunday is not the Sabbath and who have been following their parents or grandparents or others in keeping Sunday. </a:t>
            </a:r>
          </a:p>
          <a:p>
            <a:r>
              <a:rPr lang="en-US" sz="2800" dirty="0"/>
              <a:t>So…</a:t>
            </a:r>
          </a:p>
          <a:p>
            <a:endParaRPr lang="en-US" sz="2800" dirty="0"/>
          </a:p>
        </p:txBody>
      </p:sp>
      <p:sp>
        <p:nvSpPr>
          <p:cNvPr id="8" name="Text Placeholder 3"/>
          <p:cNvSpPr>
            <a:spLocks noGrp="1"/>
          </p:cNvSpPr>
          <p:nvPr>
            <p:ph type="body" sz="half" idx="3"/>
          </p:nvPr>
        </p:nvSpPr>
        <p:spPr>
          <a:xfrm>
            <a:off x="3657600" y="5715000"/>
            <a:ext cx="4191000" cy="838200"/>
          </a:xfrm>
        </p:spPr>
        <p:txBody>
          <a:bodyPr>
            <a:normAutofit/>
          </a:bodyPr>
          <a:lstStyle/>
          <a:p>
            <a:r>
              <a:rPr lang="en-US" sz="1600" dirty="0" smtClean="0">
                <a:effectLst>
                  <a:outerShdw blurRad="38100" dist="38100" dir="2700000" algn="tl">
                    <a:srgbClr val="000000">
                      <a:alpha val="43137"/>
                    </a:srgbClr>
                  </a:outerShdw>
                </a:effectLst>
              </a:rPr>
              <a:t>Some are just plain ignorant of the truth.</a:t>
            </a:r>
            <a:endParaRPr lang="en-US" sz="1600" dirty="0">
              <a:effectLst>
                <a:outerShdw blurRad="38100" dist="38100" dir="2700000" algn="tl">
                  <a:srgbClr val="000000">
                    <a:alpha val="43137"/>
                  </a:srgbClr>
                </a:outerShdw>
              </a:effectLst>
            </a:endParaRPr>
          </a:p>
        </p:txBody>
      </p:sp>
      <p:pic>
        <p:nvPicPr>
          <p:cNvPr id="9" name="Picture 4" descr="http://sabbathsermons.files.wordpress.com/2010/02/0812018.jpg"/>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sharpenSoften amount="9000"/>
                    </a14:imgEffect>
                    <a14:imgEffect>
                      <a14:brightnessContrast bright="20000"/>
                    </a14:imgEffect>
                  </a14:imgLayer>
                </a14:imgProps>
              </a:ext>
              <a:ext uri="{28A0092B-C50C-407E-A947-70E740481C1C}">
                <a14:useLocalDpi xmlns:a14="http://schemas.microsoft.com/office/drawing/2010/main" val="0"/>
              </a:ext>
            </a:extLst>
          </a:blip>
          <a:srcRect l="12486" r="12486"/>
          <a:stretch>
            <a:fillRect/>
          </a:stretch>
        </p:blipFill>
        <p:spPr bwMode="auto">
          <a:xfrm>
            <a:off x="228601" y="1752600"/>
            <a:ext cx="3200400" cy="35197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25947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2" y="228600"/>
            <a:ext cx="7623048" cy="1143000"/>
          </a:xfrm>
        </p:spPr>
        <p:txBody>
          <a:bodyPr>
            <a:normAutofit fontScale="90000"/>
          </a:bodyPr>
          <a:lstStyle/>
          <a:p>
            <a:pPr lvl="0"/>
            <a:r>
              <a:rPr lang="en-US" dirty="0" smtClean="0"/>
              <a:t>(3) </a:t>
            </a:r>
            <a:r>
              <a:rPr lang="en-US" dirty="0"/>
              <a:t>So, how </a:t>
            </a:r>
            <a:r>
              <a:rPr lang="en-US" dirty="0" smtClean="0"/>
              <a:t>is it </a:t>
            </a:r>
            <a:r>
              <a:rPr lang="en-US" dirty="0"/>
              <a:t>so many persons go to church on Sunday? </a:t>
            </a:r>
          </a:p>
        </p:txBody>
      </p:sp>
      <p:sp>
        <p:nvSpPr>
          <p:cNvPr id="3" name="Text Placeholder 2"/>
          <p:cNvSpPr>
            <a:spLocks noGrp="1"/>
          </p:cNvSpPr>
          <p:nvPr>
            <p:ph type="body" idx="1"/>
          </p:nvPr>
        </p:nvSpPr>
        <p:spPr>
          <a:xfrm>
            <a:off x="457200" y="4953000"/>
            <a:ext cx="3520440" cy="1447800"/>
          </a:xfrm>
        </p:spPr>
        <p:txBody>
          <a:bodyPr>
            <a:normAutofit fontScale="92500"/>
          </a:bodyPr>
          <a:lstStyle/>
          <a:p>
            <a:r>
              <a:rPr lang="en-US" dirty="0" smtClean="0"/>
              <a:t>Listeners &amp; readers are strongly encouraged to go and search &amp; study this matter for themselves – </a:t>
            </a:r>
            <a:r>
              <a:rPr lang="en-US" i="1" dirty="0" smtClean="0"/>
              <a:t>as also all the other areas we have &amp; will mention</a:t>
            </a:r>
            <a:r>
              <a:rPr lang="en-US" dirty="0" smtClean="0"/>
              <a:t>.</a:t>
            </a:r>
            <a:endParaRPr lang="en-US" dirty="0"/>
          </a:p>
        </p:txBody>
      </p:sp>
      <p:sp>
        <p:nvSpPr>
          <p:cNvPr id="4" name="Text Placeholder 3"/>
          <p:cNvSpPr>
            <a:spLocks noGrp="1"/>
          </p:cNvSpPr>
          <p:nvPr>
            <p:ph type="body" sz="half" idx="3"/>
          </p:nvPr>
        </p:nvSpPr>
        <p:spPr>
          <a:xfrm>
            <a:off x="4178808" y="5867400"/>
            <a:ext cx="3520440" cy="533400"/>
          </a:xfrm>
        </p:spPr>
        <p:txBody>
          <a:bodyPr/>
          <a:lstStyle/>
          <a:p>
            <a:r>
              <a:rPr lang="en-US" dirty="0" smtClean="0"/>
              <a:t>Components of the answer.</a:t>
            </a:r>
            <a:endParaRPr lang="en-US" dirty="0"/>
          </a:p>
        </p:txBody>
      </p:sp>
      <p:sp>
        <p:nvSpPr>
          <p:cNvPr id="5" name="Content Placeholder 4"/>
          <p:cNvSpPr>
            <a:spLocks noGrp="1"/>
          </p:cNvSpPr>
          <p:nvPr>
            <p:ph sz="quarter" idx="2"/>
          </p:nvPr>
        </p:nvSpPr>
        <p:spPr>
          <a:xfrm>
            <a:off x="228600" y="1711840"/>
            <a:ext cx="3962400" cy="3164960"/>
          </a:xfrm>
        </p:spPr>
        <p:txBody>
          <a:bodyPr>
            <a:normAutofit/>
          </a:bodyPr>
          <a:lstStyle/>
          <a:p>
            <a:r>
              <a:rPr lang="en-US" sz="3200" dirty="0" smtClean="0"/>
              <a:t>We will seek to answer this question </a:t>
            </a:r>
            <a:r>
              <a:rPr lang="en-US" sz="3200" i="1" u="sng" dirty="0" smtClean="0"/>
              <a:t>briefly</a:t>
            </a:r>
            <a:r>
              <a:rPr lang="en-US" sz="3200" i="1" dirty="0" smtClean="0"/>
              <a:t> </a:t>
            </a:r>
            <a:r>
              <a:rPr lang="en-US" sz="3200" dirty="0" smtClean="0"/>
              <a:t>by looking at facts that will reveal the following:</a:t>
            </a:r>
            <a:endParaRPr lang="en-US" sz="3200" dirty="0"/>
          </a:p>
        </p:txBody>
      </p:sp>
      <p:sp>
        <p:nvSpPr>
          <p:cNvPr id="6" name="Content Placeholder 5"/>
          <p:cNvSpPr>
            <a:spLocks noGrp="1"/>
          </p:cNvSpPr>
          <p:nvPr>
            <p:ph sz="quarter" idx="4"/>
          </p:nvPr>
        </p:nvSpPr>
        <p:spPr/>
        <p:txBody>
          <a:bodyPr>
            <a:normAutofit/>
          </a:bodyPr>
          <a:lstStyle/>
          <a:p>
            <a:r>
              <a:rPr lang="en-US" dirty="0"/>
              <a:t>(a) </a:t>
            </a:r>
            <a:r>
              <a:rPr lang="en-US" dirty="0" smtClean="0"/>
              <a:t>The history </a:t>
            </a:r>
            <a:r>
              <a:rPr lang="en-US" dirty="0"/>
              <a:t>of </a:t>
            </a:r>
            <a:r>
              <a:rPr lang="en-US" dirty="0" smtClean="0"/>
              <a:t>Sunday – keeping and the first </a:t>
            </a:r>
            <a:r>
              <a:rPr lang="en-US" dirty="0"/>
              <a:t>Sunday law</a:t>
            </a:r>
            <a:r>
              <a:rPr lang="en-US" dirty="0" smtClean="0"/>
              <a:t>;</a:t>
            </a:r>
          </a:p>
          <a:p>
            <a:pPr marL="0" indent="0">
              <a:buNone/>
            </a:pPr>
            <a:r>
              <a:rPr lang="en-US" dirty="0" smtClean="0"/>
              <a:t> </a:t>
            </a:r>
          </a:p>
          <a:p>
            <a:r>
              <a:rPr lang="en-US" dirty="0" smtClean="0"/>
              <a:t>(b</a:t>
            </a:r>
            <a:r>
              <a:rPr lang="en-US" dirty="0"/>
              <a:t>) </a:t>
            </a:r>
            <a:r>
              <a:rPr lang="en-US" dirty="0" smtClean="0"/>
              <a:t>The keeping </a:t>
            </a:r>
            <a:r>
              <a:rPr lang="en-US" dirty="0"/>
              <a:t>of the </a:t>
            </a:r>
            <a:r>
              <a:rPr lang="en-US" dirty="0" smtClean="0"/>
              <a:t>“Sunday – Sabbath” </a:t>
            </a:r>
            <a:r>
              <a:rPr lang="en-US" dirty="0"/>
              <a:t>alongside the </a:t>
            </a:r>
            <a:r>
              <a:rPr lang="en-US" b="1" dirty="0"/>
              <a:t>true</a:t>
            </a:r>
            <a:r>
              <a:rPr lang="en-US" dirty="0"/>
              <a:t> </a:t>
            </a:r>
            <a:r>
              <a:rPr lang="en-US" b="1" dirty="0"/>
              <a:t>Sabbath</a:t>
            </a:r>
            <a:r>
              <a:rPr lang="en-US" dirty="0"/>
              <a:t> and the popularization of the </a:t>
            </a:r>
            <a:r>
              <a:rPr lang="en-US" dirty="0" smtClean="0"/>
              <a:t>“Sunday – Sabbath”. </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2702677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7467600" cy="929640"/>
          </a:xfrm>
        </p:spPr>
        <p:txBody>
          <a:bodyPr>
            <a:normAutofit/>
          </a:bodyPr>
          <a:lstStyle/>
          <a:p>
            <a:r>
              <a:rPr lang="en-US" sz="2800" dirty="0" smtClean="0"/>
              <a:t>The </a:t>
            </a:r>
            <a:r>
              <a:rPr lang="en-US" sz="2800" dirty="0"/>
              <a:t>history of Sunday – keeping and the first Sunday </a:t>
            </a:r>
            <a:r>
              <a:rPr lang="en-US" sz="2800" dirty="0" smtClean="0"/>
              <a:t>law, etc.</a:t>
            </a:r>
            <a:endParaRPr lang="en-US" sz="2800" dirty="0"/>
          </a:p>
        </p:txBody>
      </p:sp>
      <p:sp>
        <p:nvSpPr>
          <p:cNvPr id="3" name="Text Placeholder 2"/>
          <p:cNvSpPr>
            <a:spLocks noGrp="1"/>
          </p:cNvSpPr>
          <p:nvPr>
            <p:ph type="body" idx="1"/>
          </p:nvPr>
        </p:nvSpPr>
        <p:spPr>
          <a:xfrm>
            <a:off x="381000" y="60960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a:xfrm>
            <a:off x="4556760" y="6019800"/>
            <a:ext cx="3520440" cy="457200"/>
          </a:xfrm>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5" name="Content Placeholder 4"/>
          <p:cNvSpPr>
            <a:spLocks noGrp="1"/>
          </p:cNvSpPr>
          <p:nvPr>
            <p:ph sz="quarter" idx="2"/>
          </p:nvPr>
        </p:nvSpPr>
        <p:spPr>
          <a:xfrm>
            <a:off x="304800" y="1478009"/>
            <a:ext cx="3962400" cy="4378840"/>
          </a:xfrm>
        </p:spPr>
        <p:txBody>
          <a:bodyPr>
            <a:normAutofit fontScale="92500" lnSpcReduction="20000"/>
          </a:bodyPr>
          <a:lstStyle/>
          <a:p>
            <a:pPr marL="0" indent="0" algn="just">
              <a:buNone/>
            </a:pPr>
            <a:r>
              <a:rPr lang="en-US" dirty="0"/>
              <a:t>In order to understand this, we must understand what happened in that early church soon after the apostles passed off the stage of action. </a:t>
            </a:r>
            <a:r>
              <a:rPr lang="en-US" dirty="0">
                <a:solidFill>
                  <a:srgbClr val="FF0000"/>
                </a:solidFill>
              </a:rPr>
              <a:t>Paul had prophesied that apostasy would take place soon after his </a:t>
            </a:r>
            <a:r>
              <a:rPr lang="en-US" dirty="0" smtClean="0">
                <a:solidFill>
                  <a:srgbClr val="FF0000"/>
                </a:solidFill>
              </a:rPr>
              <a:t>departure. </a:t>
            </a:r>
            <a:r>
              <a:rPr lang="en-US" dirty="0" smtClean="0"/>
              <a:t>He </a:t>
            </a:r>
            <a:r>
              <a:rPr lang="en-US" dirty="0"/>
              <a:t>said there would be a falling away from the truth. (</a:t>
            </a:r>
            <a:r>
              <a:rPr lang="en-US" b="1" dirty="0"/>
              <a:t>Acts 20:28-31</a:t>
            </a:r>
            <a:r>
              <a:rPr lang="en-US" dirty="0" smtClean="0"/>
              <a:t>) One </a:t>
            </a:r>
            <a:r>
              <a:rPr lang="en-US" dirty="0"/>
              <a:t>doesn’t have to read very far in early church history to see just how that prophecy was fulfilled. </a:t>
            </a:r>
          </a:p>
        </p:txBody>
      </p:sp>
      <p:sp>
        <p:nvSpPr>
          <p:cNvPr id="6" name="Content Placeholder 5"/>
          <p:cNvSpPr>
            <a:spLocks noGrp="1"/>
          </p:cNvSpPr>
          <p:nvPr>
            <p:ph sz="quarter" idx="4"/>
          </p:nvPr>
        </p:nvSpPr>
        <p:spPr>
          <a:xfrm>
            <a:off x="4343400" y="1564760"/>
            <a:ext cx="3657600" cy="4302640"/>
          </a:xfrm>
        </p:spPr>
        <p:txBody>
          <a:bodyPr>
            <a:normAutofit fontScale="92500" lnSpcReduction="20000"/>
          </a:bodyPr>
          <a:lstStyle/>
          <a:p>
            <a:r>
              <a:rPr lang="en-US" b="1" dirty="0" smtClean="0">
                <a:solidFill>
                  <a:schemeClr val="accent1"/>
                </a:solidFill>
              </a:rPr>
              <a:t>1. Gnosticism</a:t>
            </a:r>
            <a:r>
              <a:rPr lang="en-US" dirty="0" smtClean="0"/>
              <a:t> </a:t>
            </a:r>
            <a:r>
              <a:rPr lang="en-US" dirty="0"/>
              <a:t>began to rise up under the influence of </a:t>
            </a:r>
            <a:r>
              <a:rPr lang="en-US" dirty="0">
                <a:solidFill>
                  <a:srgbClr val="C00000"/>
                </a:solidFill>
              </a:rPr>
              <a:t>philosophers </a:t>
            </a:r>
            <a:r>
              <a:rPr lang="en-US" dirty="0"/>
              <a:t>who </a:t>
            </a:r>
            <a:r>
              <a:rPr lang="en-US" dirty="0">
                <a:solidFill>
                  <a:srgbClr val="C00000"/>
                </a:solidFill>
              </a:rPr>
              <a:t>sought to reconcile Christianity with Paganism. </a:t>
            </a:r>
            <a:endParaRPr lang="en-US" dirty="0" smtClean="0">
              <a:solidFill>
                <a:srgbClr val="C00000"/>
              </a:solidFill>
            </a:endParaRPr>
          </a:p>
          <a:p>
            <a:r>
              <a:rPr lang="en-US" dirty="0" smtClean="0"/>
              <a:t>2. At </a:t>
            </a:r>
            <a:r>
              <a:rPr lang="en-US" dirty="0"/>
              <a:t>the same time, a </a:t>
            </a:r>
            <a:r>
              <a:rPr lang="en-US" dirty="0">
                <a:solidFill>
                  <a:srgbClr val="C00000"/>
                </a:solidFill>
              </a:rPr>
              <a:t>strong anti-Jewish sentiment became more widespread</a:t>
            </a:r>
            <a:r>
              <a:rPr lang="en-US" dirty="0"/>
              <a:t>. </a:t>
            </a:r>
            <a:endParaRPr lang="en-US" dirty="0" smtClean="0"/>
          </a:p>
          <a:p>
            <a:r>
              <a:rPr lang="en-US" dirty="0" smtClean="0"/>
              <a:t>3. Very </a:t>
            </a:r>
            <a:r>
              <a:rPr lang="en-US" dirty="0"/>
              <a:t>speculative interpretations began to appear regarding some of the great doctrines of Christ and the apostles.</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820478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929640"/>
          </a:xfrm>
        </p:spPr>
        <p:txBody>
          <a:bodyPr>
            <a:normAutofit/>
          </a:bodyPr>
          <a:lstStyle/>
          <a:p>
            <a:r>
              <a:rPr lang="en-US" sz="2600" dirty="0" smtClean="0"/>
              <a:t>The </a:t>
            </a:r>
            <a:r>
              <a:rPr lang="en-US" sz="2600" dirty="0"/>
              <a:t>history of Sunday – keeping and the first Sunday </a:t>
            </a:r>
            <a:r>
              <a:rPr lang="en-US" sz="2600" dirty="0" smtClean="0"/>
              <a:t>law, etc.</a:t>
            </a:r>
            <a:endParaRPr lang="en-US" sz="2600" dirty="0"/>
          </a:p>
        </p:txBody>
      </p:sp>
      <p:sp>
        <p:nvSpPr>
          <p:cNvPr id="3" name="Text Placeholder 2"/>
          <p:cNvSpPr>
            <a:spLocks noGrp="1"/>
          </p:cNvSpPr>
          <p:nvPr>
            <p:ph type="body" idx="1"/>
          </p:nvPr>
        </p:nvSpPr>
        <p:spPr>
          <a:xfrm>
            <a:off x="381000" y="5638800"/>
            <a:ext cx="3520440" cy="609600"/>
          </a:xfrm>
        </p:spPr>
        <p:txBody>
          <a:bodyPr>
            <a:normAutofit fontScale="92500"/>
          </a:bodyPr>
          <a:lstStyle/>
          <a:p>
            <a:r>
              <a:rPr lang="en-US" dirty="0" smtClean="0"/>
              <a:t>Source / Recommended website: </a:t>
            </a:r>
            <a:r>
              <a:rPr lang="en-US" dirty="0">
                <a:solidFill>
                  <a:srgbClr val="FF0000"/>
                </a:solidFill>
                <a:effectLst>
                  <a:outerShdw blurRad="38100" dist="38100" dir="2700000" algn="tl">
                    <a:srgbClr val="000000">
                      <a:alpha val="43137"/>
                    </a:srgbClr>
                  </a:outerShdw>
                </a:effectLst>
              </a:rPr>
              <a:t>www.sabbathtruth.com</a:t>
            </a:r>
            <a:endParaRPr lang="en-US" dirty="0"/>
          </a:p>
        </p:txBody>
      </p:sp>
      <p:sp>
        <p:nvSpPr>
          <p:cNvPr id="4" name="Text Placeholder 3"/>
          <p:cNvSpPr>
            <a:spLocks noGrp="1"/>
          </p:cNvSpPr>
          <p:nvPr>
            <p:ph type="body" sz="half" idx="3"/>
          </p:nvPr>
        </p:nvSpPr>
        <p:spPr>
          <a:xfrm>
            <a:off x="4251960" y="5715000"/>
            <a:ext cx="3520440" cy="457200"/>
          </a:xfrm>
        </p:spPr>
        <p:txBody>
          <a:bodyPr/>
          <a:lstStyle/>
          <a:p>
            <a:r>
              <a:rPr lang="en-US" dirty="0" smtClean="0"/>
              <a:t> For likely emphasis in Part 2</a:t>
            </a:r>
            <a:endParaRPr lang="en-US" dirty="0"/>
          </a:p>
        </p:txBody>
      </p:sp>
      <p:sp>
        <p:nvSpPr>
          <p:cNvPr id="5" name="Content Placeholder 4"/>
          <p:cNvSpPr>
            <a:spLocks noGrp="1"/>
          </p:cNvSpPr>
          <p:nvPr>
            <p:ph sz="quarter" idx="2"/>
          </p:nvPr>
        </p:nvSpPr>
        <p:spPr>
          <a:xfrm>
            <a:off x="533400" y="1447800"/>
            <a:ext cx="7086600" cy="3810000"/>
          </a:xfrm>
        </p:spPr>
        <p:txBody>
          <a:bodyPr>
            <a:noAutofit/>
          </a:bodyPr>
          <a:lstStyle/>
          <a:p>
            <a:r>
              <a:rPr lang="en-US" sz="2800" b="1" dirty="0"/>
              <a:t>The Conversion of Constantine</a:t>
            </a:r>
          </a:p>
          <a:p>
            <a:pPr marL="0" indent="0" algn="just">
              <a:buNone/>
            </a:pPr>
            <a:r>
              <a:rPr lang="en-US" sz="2800" dirty="0"/>
              <a:t>By the time Constantine was established as the emperor of Rome in the early fourth century, </a:t>
            </a:r>
            <a:r>
              <a:rPr lang="en-US" sz="2800" b="1" u="sng" dirty="0"/>
              <a:t>there was a decided division in the church</a:t>
            </a:r>
            <a:r>
              <a:rPr lang="en-US" sz="2800" dirty="0"/>
              <a:t> as a result of all these factors. I think </a:t>
            </a:r>
            <a:r>
              <a:rPr lang="en-US" sz="2800" dirty="0" smtClean="0"/>
              <a:t>you might know that, </a:t>
            </a:r>
            <a:r>
              <a:rPr lang="en-US" sz="2800" b="1" dirty="0">
                <a:solidFill>
                  <a:srgbClr val="C00000"/>
                </a:solidFill>
              </a:rPr>
              <a:t>Constantine was the first </a:t>
            </a:r>
            <a:r>
              <a:rPr lang="en-US" sz="2800" b="1" dirty="0" smtClean="0">
                <a:solidFill>
                  <a:srgbClr val="C00000"/>
                </a:solidFill>
              </a:rPr>
              <a:t>(so-called) </a:t>
            </a:r>
            <a:r>
              <a:rPr lang="en-US" sz="2800" b="1" dirty="0">
                <a:solidFill>
                  <a:srgbClr val="C00000"/>
                </a:solidFill>
              </a:rPr>
              <a:t>Christian emperor of the Roman Empire.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3354442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467600" cy="929640"/>
          </a:xfrm>
        </p:spPr>
        <p:txBody>
          <a:bodyPr>
            <a:normAutofit/>
          </a:bodyPr>
          <a:lstStyle/>
          <a:p>
            <a:pPr algn="ctr"/>
            <a:r>
              <a:rPr lang="en-US" sz="2800" dirty="0" smtClean="0"/>
              <a:t>The </a:t>
            </a:r>
            <a:r>
              <a:rPr lang="en-US" sz="2800" dirty="0"/>
              <a:t>history of Sunday – keeping and the first Sunday </a:t>
            </a:r>
            <a:r>
              <a:rPr lang="en-US" sz="2800" dirty="0" smtClean="0"/>
              <a:t>law, etc.</a:t>
            </a:r>
            <a:endParaRPr lang="en-US" sz="2800" dirty="0"/>
          </a:p>
        </p:txBody>
      </p:sp>
      <p:sp>
        <p:nvSpPr>
          <p:cNvPr id="3" name="Text Placeholder 2"/>
          <p:cNvSpPr>
            <a:spLocks noGrp="1"/>
          </p:cNvSpPr>
          <p:nvPr>
            <p:ph type="body" idx="1"/>
          </p:nvPr>
        </p:nvSpPr>
        <p:spPr>
          <a:xfrm>
            <a:off x="482221" y="4075278"/>
            <a:ext cx="2514601" cy="609600"/>
          </a:xfrm>
        </p:spPr>
        <p:txBody>
          <a:bodyPr>
            <a:normAutofit fontScale="77500" lnSpcReduction="20000"/>
          </a:bodyPr>
          <a:lstStyle/>
          <a:p>
            <a:r>
              <a:rPr lang="en-US" dirty="0" smtClean="0"/>
              <a:t>Source / Recommended website: </a:t>
            </a:r>
            <a:r>
              <a:rPr lang="en-US" dirty="0">
                <a:solidFill>
                  <a:srgbClr val="FF0000"/>
                </a:solidFill>
                <a:effectLst>
                  <a:outerShdw blurRad="38100" dist="38100" dir="2700000" algn="tl">
                    <a:srgbClr val="000000">
                      <a:alpha val="43137"/>
                    </a:srgbClr>
                  </a:outerShdw>
                </a:effectLst>
              </a:rPr>
              <a:t>www.sabbathtruth.com</a:t>
            </a:r>
            <a:endParaRPr lang="en-US" dirty="0"/>
          </a:p>
        </p:txBody>
      </p:sp>
      <p:sp>
        <p:nvSpPr>
          <p:cNvPr id="4" name="Text Placeholder 3"/>
          <p:cNvSpPr>
            <a:spLocks noGrp="1"/>
          </p:cNvSpPr>
          <p:nvPr>
            <p:ph type="body" sz="half" idx="3"/>
          </p:nvPr>
        </p:nvSpPr>
        <p:spPr>
          <a:xfrm>
            <a:off x="482222" y="5308068"/>
            <a:ext cx="2514600" cy="457200"/>
          </a:xfrm>
        </p:spPr>
        <p:txBody>
          <a:bodyPr>
            <a:noAutofit/>
          </a:bodyPr>
          <a:lstStyle/>
          <a:p>
            <a:r>
              <a:rPr lang="en-US" sz="1200" dirty="0" smtClean="0"/>
              <a:t> For likely emphasis in Part 2</a:t>
            </a:r>
            <a:endParaRPr lang="en-US" sz="1200" dirty="0"/>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25000" contrast="2000"/>
                    </a14:imgEffect>
                  </a14:imgLayer>
                </a14:imgProps>
              </a:ext>
              <a:ext uri="{28A0092B-C50C-407E-A947-70E740481C1C}">
                <a14:useLocalDpi xmlns:a14="http://schemas.microsoft.com/office/drawing/2010/main" val="0"/>
              </a:ext>
            </a:extLst>
          </a:blip>
          <a:srcRect/>
          <a:stretch>
            <a:fillRect/>
          </a:stretch>
        </p:blipFill>
        <p:spPr bwMode="auto">
          <a:xfrm>
            <a:off x="502693" y="1677424"/>
            <a:ext cx="2414516" cy="173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24200" y="1336387"/>
            <a:ext cx="4876800" cy="5216813"/>
          </a:xfrm>
          <a:prstGeom prst="rect">
            <a:avLst/>
          </a:prstGeom>
          <a:noFill/>
        </p:spPr>
        <p:txBody>
          <a:bodyPr wrap="square" rtlCol="0">
            <a:spAutoFit/>
          </a:bodyPr>
          <a:lstStyle/>
          <a:p>
            <a:pPr algn="just"/>
            <a:r>
              <a:rPr lang="en-US" sz="1900" dirty="0"/>
              <a:t> "On the Venerable Day of the Sun ["venerabili die Solis"--the sacred day of the Sun] let the magistrates and people residing </a:t>
            </a:r>
            <a:r>
              <a:rPr lang="en-US" sz="1900" u="sng" dirty="0"/>
              <a:t>in cities</a:t>
            </a:r>
            <a:r>
              <a:rPr lang="en-US" sz="1900" dirty="0"/>
              <a:t> rest, and let all workshops be closed. </a:t>
            </a:r>
            <a:r>
              <a:rPr lang="en-US" sz="1900" u="sng" dirty="0"/>
              <a:t>In the country, however, persons engaged in agriculture may freely and lawfully continue their pursuits</a:t>
            </a:r>
            <a:r>
              <a:rPr lang="en-US" sz="1900" dirty="0"/>
              <a:t>; because it often happens that another day is not so suitable for grain-sowing or for vine-planting; lest by neglecting the proper moment for such operations the bounty of heaven should be lost--Given the </a:t>
            </a:r>
            <a:r>
              <a:rPr lang="en-US" sz="1900" dirty="0">
                <a:solidFill>
                  <a:srgbClr val="C00000"/>
                </a:solidFill>
              </a:rPr>
              <a:t>7th day of March, [A.D. 321]</a:t>
            </a:r>
            <a:r>
              <a:rPr lang="en-US" sz="1900" dirty="0"/>
              <a:t>, Crispus and Constantine being consuls each of them for the second time</a:t>
            </a:r>
            <a:r>
              <a:rPr lang="en-US" sz="1900" dirty="0" smtClean="0"/>
              <a:t>."</a:t>
            </a:r>
            <a:r>
              <a:rPr lang="en-US" dirty="0" smtClean="0"/>
              <a:t>                             </a:t>
            </a:r>
            <a:r>
              <a:rPr lang="en-US" sz="1200" dirty="0" smtClean="0"/>
              <a:t>The </a:t>
            </a:r>
            <a:r>
              <a:rPr lang="en-US" sz="1200" dirty="0"/>
              <a:t>First Sunday Law of Constantine 1, in "Codex Justinianus," lib. 3, tit. 12, 3; trans. in Phillip Schaff "</a:t>
            </a:r>
            <a:r>
              <a:rPr lang="en-US" sz="1200" u="sng" dirty="0"/>
              <a:t>History of the Christian Church</a:t>
            </a:r>
            <a:r>
              <a:rPr lang="en-US" sz="1200" dirty="0"/>
              <a:t>," Vol. 3, p. </a:t>
            </a:r>
            <a:r>
              <a:rPr lang="en-US" sz="1200" dirty="0" smtClean="0"/>
              <a:t>380. Source</a:t>
            </a:r>
            <a:r>
              <a:rPr lang="en-US" sz="1200" dirty="0"/>
              <a:t>: http://</a:t>
            </a:r>
            <a:r>
              <a:rPr lang="en-US" sz="1200" dirty="0" smtClean="0"/>
              <a:t>www.remnantofgod.org/321AD.htm </a:t>
            </a:r>
            <a:endParaRPr lang="en-US" sz="12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822375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
            <a:ext cx="7467600" cy="929640"/>
          </a:xfrm>
        </p:spPr>
        <p:txBody>
          <a:bodyPr>
            <a:normAutofit/>
          </a:bodyPr>
          <a:lstStyle/>
          <a:p>
            <a:r>
              <a:rPr lang="en-US" sz="2800" dirty="0" smtClean="0"/>
              <a:t>The </a:t>
            </a:r>
            <a:r>
              <a:rPr lang="en-US" sz="2800" dirty="0"/>
              <a:t>history of Sunday – keeping and the first Sunday </a:t>
            </a:r>
            <a:r>
              <a:rPr lang="en-US" sz="2800" dirty="0" smtClean="0"/>
              <a:t>law, etc.</a:t>
            </a:r>
            <a:endParaRPr lang="en-US" sz="2800" dirty="0"/>
          </a:p>
        </p:txBody>
      </p:sp>
      <p:sp>
        <p:nvSpPr>
          <p:cNvPr id="3" name="Text Placeholder 2"/>
          <p:cNvSpPr>
            <a:spLocks noGrp="1"/>
          </p:cNvSpPr>
          <p:nvPr>
            <p:ph type="body" idx="1"/>
          </p:nvPr>
        </p:nvSpPr>
        <p:spPr>
          <a:xfrm>
            <a:off x="518160" y="59436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a:xfrm>
            <a:off x="4178808" y="5943600"/>
            <a:ext cx="3520440" cy="457200"/>
          </a:xfrm>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6" name="Content Placeholder 5"/>
          <p:cNvSpPr>
            <a:spLocks noGrp="1"/>
          </p:cNvSpPr>
          <p:nvPr>
            <p:ph sz="quarter" idx="4"/>
          </p:nvPr>
        </p:nvSpPr>
        <p:spPr>
          <a:xfrm>
            <a:off x="3810000" y="1524000"/>
            <a:ext cx="4114800" cy="4267200"/>
          </a:xfrm>
        </p:spPr>
        <p:txBody>
          <a:bodyPr>
            <a:noAutofit/>
          </a:bodyPr>
          <a:lstStyle/>
          <a:p>
            <a:pPr algn="just"/>
            <a:r>
              <a:rPr lang="en-US" sz="1800" dirty="0" smtClean="0"/>
              <a:t>Constantine declared </a:t>
            </a:r>
            <a:r>
              <a:rPr lang="en-US" sz="1800" dirty="0"/>
              <a:t>all his pagan soldiers to be Christians, and became very zealous to build up the power and prestige of the church. </a:t>
            </a:r>
            <a:r>
              <a:rPr lang="en-US" sz="1800" dirty="0">
                <a:solidFill>
                  <a:srgbClr val="C00000"/>
                </a:solidFill>
              </a:rPr>
              <a:t>Through his influence great blocks of pagans were taken into the Christian ranks. But, friends, they were still pagan at heart, and they brought in much of the </a:t>
            </a:r>
            <a:r>
              <a:rPr lang="en-US" sz="1800" i="1" u="sng" dirty="0">
                <a:solidFill>
                  <a:srgbClr val="C00000"/>
                </a:solidFill>
              </a:rPr>
              <a:t>paraphernalia</a:t>
            </a:r>
            <a:r>
              <a:rPr lang="en-US" sz="1800" dirty="0">
                <a:solidFill>
                  <a:srgbClr val="C00000"/>
                </a:solidFill>
              </a:rPr>
              <a:t> of sun-worship to which they continued to be devoted</a:t>
            </a:r>
            <a:r>
              <a:rPr lang="en-US" sz="1800" dirty="0" smtClean="0">
                <a:solidFill>
                  <a:srgbClr val="C00000"/>
                </a:solidFill>
              </a:rPr>
              <a:t>. </a:t>
            </a:r>
            <a:r>
              <a:rPr lang="en-US" sz="1800" dirty="0"/>
              <a:t>At the same time, many other customs were </a:t>
            </a:r>
            <a:r>
              <a:rPr lang="en-US" sz="1800" dirty="0" smtClean="0"/>
              <a:t>Christianized</a:t>
            </a:r>
            <a:r>
              <a:rPr lang="en-US" sz="1800" b="1" dirty="0" smtClean="0"/>
              <a:t>**</a:t>
            </a:r>
            <a:r>
              <a:rPr lang="en-US" sz="1800" dirty="0" smtClean="0"/>
              <a:t> </a:t>
            </a:r>
            <a:r>
              <a:rPr lang="en-US" sz="1800" dirty="0"/>
              <a:t>and appropriated into the practice of the church as well.</a:t>
            </a:r>
          </a:p>
          <a:p>
            <a:endParaRPr lang="en-US" sz="1800"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276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4953000"/>
            <a:ext cx="3429000" cy="461665"/>
          </a:xfrm>
          <a:prstGeom prst="rect">
            <a:avLst/>
          </a:prstGeom>
          <a:noFill/>
        </p:spPr>
        <p:txBody>
          <a:bodyPr wrap="square" rtlCol="0">
            <a:spAutoFit/>
          </a:bodyPr>
          <a:lstStyle/>
          <a:p>
            <a:r>
              <a:rPr lang="en-US" sz="1200" dirty="0"/>
              <a:t>Pope Saint </a:t>
            </a:r>
            <a:r>
              <a:rPr lang="en-US" sz="1200"/>
              <a:t>Sylvester </a:t>
            </a:r>
            <a:r>
              <a:rPr lang="en-US" sz="1200" smtClean="0"/>
              <a:t>“baptizing” </a:t>
            </a:r>
            <a:r>
              <a:rPr lang="en-US" sz="1200" dirty="0"/>
              <a:t>Constantine the </a:t>
            </a:r>
            <a:r>
              <a:rPr lang="en-US" sz="1200" dirty="0" smtClean="0"/>
              <a:t>Great. </a:t>
            </a:r>
            <a:endParaRPr lang="en-US" sz="12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4139657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01" y="93206"/>
            <a:ext cx="7467600" cy="929640"/>
          </a:xfrm>
        </p:spPr>
        <p:txBody>
          <a:bodyPr>
            <a:normAutofit/>
          </a:bodyPr>
          <a:lstStyle/>
          <a:p>
            <a:r>
              <a:rPr lang="en-US" sz="2500" dirty="0" smtClean="0"/>
              <a:t>The </a:t>
            </a:r>
            <a:r>
              <a:rPr lang="en-US" sz="2500" dirty="0"/>
              <a:t>history of Sunday – keeping and the first Sunday </a:t>
            </a:r>
            <a:r>
              <a:rPr lang="en-US" sz="2500" dirty="0" smtClean="0"/>
              <a:t>law, etc.</a:t>
            </a:r>
            <a:endParaRPr lang="en-US" sz="2500" dirty="0"/>
          </a:p>
        </p:txBody>
      </p:sp>
      <p:sp>
        <p:nvSpPr>
          <p:cNvPr id="3" name="Text Placeholder 2"/>
          <p:cNvSpPr>
            <a:spLocks noGrp="1"/>
          </p:cNvSpPr>
          <p:nvPr>
            <p:ph type="body" idx="1"/>
          </p:nvPr>
        </p:nvSpPr>
        <p:spPr>
          <a:xfrm>
            <a:off x="381000" y="60960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a:xfrm>
            <a:off x="4404360" y="6051709"/>
            <a:ext cx="3520440" cy="457200"/>
          </a:xfrm>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5" name="Content Placeholder 4"/>
          <p:cNvSpPr>
            <a:spLocks noGrp="1"/>
          </p:cNvSpPr>
          <p:nvPr>
            <p:ph sz="quarter" idx="2"/>
          </p:nvPr>
        </p:nvSpPr>
        <p:spPr>
          <a:xfrm>
            <a:off x="381000" y="1369079"/>
            <a:ext cx="4114800" cy="4682629"/>
          </a:xfrm>
        </p:spPr>
        <p:txBody>
          <a:bodyPr>
            <a:noAutofit/>
          </a:bodyPr>
          <a:lstStyle/>
          <a:p>
            <a:pPr algn="dist"/>
            <a:r>
              <a:rPr lang="en-US" sz="1850" b="1" dirty="0"/>
              <a:t>Sun </a:t>
            </a:r>
            <a:r>
              <a:rPr lang="en-US" sz="1850" b="1" dirty="0" smtClean="0"/>
              <a:t>Worship (Mithraism)</a:t>
            </a:r>
            <a:endParaRPr lang="en-US" sz="1850" b="1" dirty="0"/>
          </a:p>
          <a:p>
            <a:pPr marL="0" indent="0" algn="dist">
              <a:buNone/>
            </a:pPr>
            <a:r>
              <a:rPr lang="en-US" sz="1850" dirty="0"/>
              <a:t>You see, at that time </a:t>
            </a:r>
            <a:r>
              <a:rPr lang="en-US" sz="1850" dirty="0">
                <a:solidFill>
                  <a:srgbClr val="C00000"/>
                </a:solidFill>
              </a:rPr>
              <a:t>the cult of </a:t>
            </a:r>
            <a:r>
              <a:rPr lang="en-US" sz="1850" u="sng" dirty="0">
                <a:solidFill>
                  <a:srgbClr val="C00000"/>
                </a:solidFill>
              </a:rPr>
              <a:t>Mithraism</a:t>
            </a:r>
            <a:r>
              <a:rPr lang="en-US" sz="1850" dirty="0">
                <a:solidFill>
                  <a:srgbClr val="C00000"/>
                </a:solidFill>
              </a:rPr>
              <a:t> or </a:t>
            </a:r>
            <a:r>
              <a:rPr lang="en-US" sz="1850" b="1" u="sng" dirty="0">
                <a:solidFill>
                  <a:srgbClr val="C00000"/>
                </a:solidFill>
              </a:rPr>
              <a:t>sun-worship</a:t>
            </a:r>
            <a:r>
              <a:rPr lang="en-US" sz="1850" dirty="0">
                <a:solidFill>
                  <a:srgbClr val="C00000"/>
                </a:solidFill>
              </a:rPr>
              <a:t> was the official religion of the Roman Empire</a:t>
            </a:r>
            <a:r>
              <a:rPr lang="en-US" sz="1850" dirty="0"/>
              <a:t>. It stood as the greatest </a:t>
            </a:r>
            <a:r>
              <a:rPr lang="en-US" sz="1850" i="1" dirty="0"/>
              <a:t>competitor</a:t>
            </a:r>
            <a:r>
              <a:rPr lang="en-US" sz="1850" dirty="0"/>
              <a:t> to the new Christian religion. It had its own organization, temples, priesthood, robes—everything. </a:t>
            </a:r>
            <a:r>
              <a:rPr lang="en-US" sz="1850" dirty="0">
                <a:solidFill>
                  <a:srgbClr val="C00000"/>
                </a:solidFill>
              </a:rPr>
              <a:t>It also had an official worship day</a:t>
            </a:r>
            <a:r>
              <a:rPr lang="en-US" sz="1850" dirty="0"/>
              <a:t> on which special </a:t>
            </a:r>
            <a:r>
              <a:rPr lang="en-US" sz="1850" b="1" i="1" dirty="0"/>
              <a:t>homage </a:t>
            </a:r>
            <a:r>
              <a:rPr lang="en-US" sz="1850" dirty="0"/>
              <a:t>was given to the sun. That day was called </a:t>
            </a:r>
            <a:r>
              <a:rPr lang="en-US" sz="1850" dirty="0">
                <a:solidFill>
                  <a:srgbClr val="C00000"/>
                </a:solidFill>
              </a:rPr>
              <a:t>“The Venerable Day of the Sun.” It was </a:t>
            </a:r>
            <a:r>
              <a:rPr lang="en-US" sz="1850" b="1" u="sng" dirty="0">
                <a:solidFill>
                  <a:srgbClr val="C00000"/>
                </a:solidFill>
              </a:rPr>
              <a:t>the first day of the week</a:t>
            </a:r>
            <a:r>
              <a:rPr lang="en-US" sz="1850" dirty="0">
                <a:solidFill>
                  <a:srgbClr val="C00000"/>
                </a:solidFill>
              </a:rPr>
              <a:t>, and from it we get </a:t>
            </a:r>
            <a:r>
              <a:rPr lang="en-US" sz="1850" dirty="0" smtClean="0">
                <a:solidFill>
                  <a:srgbClr val="C00000"/>
                </a:solidFill>
              </a:rPr>
              <a:t>our day </a:t>
            </a:r>
            <a:r>
              <a:rPr lang="en-US" sz="1850" dirty="0">
                <a:solidFill>
                  <a:srgbClr val="C00000"/>
                </a:solidFill>
              </a:rPr>
              <a:t>name </a:t>
            </a:r>
            <a:r>
              <a:rPr lang="en-US" sz="1850" dirty="0" smtClean="0">
                <a:solidFill>
                  <a:srgbClr val="C00000"/>
                </a:solidFill>
              </a:rPr>
              <a:t>“</a:t>
            </a:r>
            <a:r>
              <a:rPr lang="en-US" sz="1850" b="1" u="sng" dirty="0" smtClean="0">
                <a:solidFill>
                  <a:srgbClr val="C00000"/>
                </a:solidFill>
              </a:rPr>
              <a:t>Sunday</a:t>
            </a:r>
            <a:r>
              <a:rPr lang="en-US" sz="1850" b="1" dirty="0" smtClean="0">
                <a:solidFill>
                  <a:srgbClr val="C00000"/>
                </a:solidFill>
              </a:rPr>
              <a:t>”</a:t>
            </a:r>
            <a:r>
              <a:rPr lang="en-US" sz="1850" dirty="0" smtClean="0">
                <a:solidFill>
                  <a:srgbClr val="C00000"/>
                </a:solidFill>
              </a:rPr>
              <a:t>. </a:t>
            </a:r>
            <a:endParaRPr lang="en-US" sz="1850" dirty="0">
              <a:solidFill>
                <a:srgbClr val="C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2670175"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187" y="3429000"/>
            <a:ext cx="23622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1021849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152400"/>
            <a:ext cx="7467600" cy="729040"/>
          </a:xfrm>
        </p:spPr>
        <p:txBody>
          <a:bodyPr>
            <a:normAutofit fontScale="90000"/>
          </a:bodyPr>
          <a:lstStyle/>
          <a:p>
            <a:r>
              <a:rPr lang="en-US" sz="2400" dirty="0" smtClean="0"/>
              <a:t>The </a:t>
            </a:r>
            <a:r>
              <a:rPr lang="en-US" sz="2400" dirty="0"/>
              <a:t>history of Sunday – keeping and the first Sunday </a:t>
            </a:r>
            <a:r>
              <a:rPr lang="en-US" sz="2400" dirty="0" smtClean="0"/>
              <a:t>law, etc.</a:t>
            </a:r>
            <a:endParaRPr lang="en-US" sz="2400" dirty="0"/>
          </a:p>
        </p:txBody>
      </p:sp>
      <p:sp>
        <p:nvSpPr>
          <p:cNvPr id="3" name="Text Placeholder 2"/>
          <p:cNvSpPr>
            <a:spLocks noGrp="1"/>
          </p:cNvSpPr>
          <p:nvPr>
            <p:ph type="body" idx="1"/>
          </p:nvPr>
        </p:nvSpPr>
        <p:spPr>
          <a:xfrm>
            <a:off x="213360" y="58674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6" name="Content Placeholder 5"/>
          <p:cNvSpPr>
            <a:spLocks noGrp="1"/>
          </p:cNvSpPr>
          <p:nvPr>
            <p:ph sz="quarter" idx="4"/>
          </p:nvPr>
        </p:nvSpPr>
        <p:spPr>
          <a:xfrm>
            <a:off x="3810000" y="1082040"/>
            <a:ext cx="4114800" cy="4632960"/>
          </a:xfrm>
        </p:spPr>
        <p:txBody>
          <a:bodyPr>
            <a:noAutofit/>
          </a:bodyPr>
          <a:lstStyle/>
          <a:p>
            <a:pPr algn="just"/>
            <a:r>
              <a:rPr lang="en-US" sz="2050" dirty="0"/>
              <a:t>When Constantine pressed his pagan hordes into the church </a:t>
            </a:r>
            <a:r>
              <a:rPr lang="en-US" sz="2050" dirty="0">
                <a:solidFill>
                  <a:srgbClr val="C00000"/>
                </a:solidFill>
              </a:rPr>
              <a:t>they were observing </a:t>
            </a:r>
            <a:r>
              <a:rPr lang="en-US" sz="2050" u="sng" dirty="0">
                <a:solidFill>
                  <a:srgbClr val="C00000"/>
                </a:solidFill>
              </a:rPr>
              <a:t>the day of the sun</a:t>
            </a:r>
            <a:r>
              <a:rPr lang="en-US" sz="2050" dirty="0">
                <a:solidFill>
                  <a:srgbClr val="C00000"/>
                </a:solidFill>
              </a:rPr>
              <a:t> for their </a:t>
            </a:r>
            <a:r>
              <a:rPr lang="en-US" sz="2050" b="1" u="sng" dirty="0">
                <a:solidFill>
                  <a:srgbClr val="C00000"/>
                </a:solidFill>
              </a:rPr>
              <a:t>adoration of the sun god</a:t>
            </a:r>
            <a:r>
              <a:rPr lang="en-US" sz="2050" dirty="0">
                <a:solidFill>
                  <a:srgbClr val="C00000"/>
                </a:solidFill>
              </a:rPr>
              <a:t>. It was their special holy day. </a:t>
            </a:r>
            <a:r>
              <a:rPr lang="en-US" sz="2050" dirty="0"/>
              <a:t>In order to make it more convenient for them to make the change to the new religion, </a:t>
            </a:r>
            <a:r>
              <a:rPr lang="en-US" sz="2050" dirty="0">
                <a:solidFill>
                  <a:srgbClr val="FF0000"/>
                </a:solidFill>
              </a:rPr>
              <a:t>Constantine accepted their day of worship, Sunday, instead of the </a:t>
            </a:r>
            <a:r>
              <a:rPr lang="en-US" sz="2050" u="sng" dirty="0">
                <a:solidFill>
                  <a:srgbClr val="FF0000"/>
                </a:solidFill>
              </a:rPr>
              <a:t>Christian</a:t>
            </a:r>
            <a:r>
              <a:rPr lang="en-US" sz="2050" dirty="0">
                <a:solidFill>
                  <a:srgbClr val="FF0000"/>
                </a:solidFill>
              </a:rPr>
              <a:t> </a:t>
            </a:r>
            <a:r>
              <a:rPr lang="en-US" sz="2050" u="sng" dirty="0">
                <a:solidFill>
                  <a:srgbClr val="FF0000"/>
                </a:solidFill>
              </a:rPr>
              <a:t>Sabbath</a:t>
            </a:r>
            <a:r>
              <a:rPr lang="en-US" sz="2050" dirty="0">
                <a:solidFill>
                  <a:srgbClr val="FF0000"/>
                </a:solidFill>
              </a:rPr>
              <a:t> </a:t>
            </a:r>
            <a:r>
              <a:rPr lang="en-US" sz="2050" b="1" u="sng" dirty="0">
                <a:solidFill>
                  <a:srgbClr val="FF0000"/>
                </a:solidFill>
              </a:rPr>
              <a:t>which had been observed by Jesus and His disciples</a:t>
            </a:r>
            <a:r>
              <a:rPr lang="en-US" sz="2050" dirty="0">
                <a:solidFill>
                  <a:srgbClr val="FF0000"/>
                </a:solidFill>
              </a:rPr>
              <a:t>. </a:t>
            </a:r>
          </a:p>
          <a:p>
            <a:pPr algn="just"/>
            <a:endParaRPr lang="en-US" sz="205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35280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736153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467600" cy="929640"/>
          </a:xfrm>
        </p:spPr>
        <p:txBody>
          <a:bodyPr>
            <a:normAutofit/>
          </a:bodyPr>
          <a:lstStyle/>
          <a:p>
            <a:pPr algn="ctr"/>
            <a:r>
              <a:rPr lang="en-US" sz="2600" dirty="0" smtClean="0"/>
              <a:t>The </a:t>
            </a:r>
            <a:r>
              <a:rPr lang="en-US" sz="2600" dirty="0"/>
              <a:t>history of Sunday – keeping and the first Sunday </a:t>
            </a:r>
            <a:r>
              <a:rPr lang="en-US" sz="2600" dirty="0" smtClean="0"/>
              <a:t>law, etc.</a:t>
            </a:r>
            <a:endParaRPr lang="en-US" sz="2600" dirty="0"/>
          </a:p>
        </p:txBody>
      </p:sp>
      <p:sp>
        <p:nvSpPr>
          <p:cNvPr id="3" name="Text Placeholder 2"/>
          <p:cNvSpPr>
            <a:spLocks noGrp="1"/>
          </p:cNvSpPr>
          <p:nvPr>
            <p:ph type="body" idx="1"/>
          </p:nvPr>
        </p:nvSpPr>
        <p:spPr>
          <a:xfrm>
            <a:off x="457200" y="57912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a:xfrm>
            <a:off x="4404360" y="5791200"/>
            <a:ext cx="3520440" cy="457200"/>
          </a:xfrm>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5" name="Content Placeholder 4"/>
          <p:cNvSpPr>
            <a:spLocks noGrp="1"/>
          </p:cNvSpPr>
          <p:nvPr>
            <p:ph sz="quarter" idx="2"/>
          </p:nvPr>
        </p:nvSpPr>
        <p:spPr>
          <a:xfrm>
            <a:off x="228600" y="1412360"/>
            <a:ext cx="7467600" cy="4074040"/>
          </a:xfrm>
        </p:spPr>
        <p:txBody>
          <a:bodyPr>
            <a:noAutofit/>
          </a:bodyPr>
          <a:lstStyle/>
          <a:p>
            <a:pPr algn="just"/>
            <a:r>
              <a:rPr lang="en-US" sz="2500" dirty="0"/>
              <a:t>Remember that the way had been prepared for this already by the </a:t>
            </a:r>
            <a:r>
              <a:rPr lang="en-US" sz="2500" b="1" dirty="0">
                <a:solidFill>
                  <a:srgbClr val="C00000"/>
                </a:solidFill>
              </a:rPr>
              <a:t>increasing anti-Jewish feelings against those who were accused of putting Jesus to death. Those feelings would naturally condition many Christians to swing away from something which was held religiously by the Jews.</a:t>
            </a:r>
            <a:r>
              <a:rPr lang="en-US" sz="2500" dirty="0"/>
              <a:t> It is therefore easier to understand how the change was imposed on Christianity through a strong civil law issued by Constantine as the Emperor of Rome. </a:t>
            </a:r>
          </a:p>
        </p:txBody>
      </p:sp>
      <p:sp>
        <p:nvSpPr>
          <p:cNvPr id="9" name="TextBox 8"/>
          <p:cNvSpPr txBox="1"/>
          <p:nvPr/>
        </p:nvSpPr>
        <p:spPr>
          <a:xfrm>
            <a:off x="5486400" y="6368534"/>
            <a:ext cx="1600200" cy="369332"/>
          </a:xfrm>
          <a:prstGeom prst="rect">
            <a:avLst/>
          </a:prstGeom>
          <a:noFill/>
        </p:spPr>
        <p:txBody>
          <a:bodyPr wrap="square" rtlCol="0">
            <a:spAutoFit/>
          </a:bodyPr>
          <a:lstStyle/>
          <a:p>
            <a:r>
              <a:rPr lang="en-JM" dirty="0"/>
              <a:t>(Dan. 7:25</a:t>
            </a:r>
            <a:r>
              <a:rPr lang="en-JM" dirty="0" smtClean="0"/>
              <a:t>)</a:t>
            </a:r>
            <a:endParaRPr lang="en-JM"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663704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26" y="96400"/>
            <a:ext cx="7467600" cy="777240"/>
          </a:xfrm>
        </p:spPr>
        <p:txBody>
          <a:bodyPr>
            <a:normAutofit/>
          </a:bodyPr>
          <a:lstStyle/>
          <a:p>
            <a:r>
              <a:rPr lang="en-US" sz="2400" dirty="0" smtClean="0"/>
              <a:t>The </a:t>
            </a:r>
            <a:r>
              <a:rPr lang="en-US" sz="2400" dirty="0"/>
              <a:t>history of Sunday – keeping and the first Sunday </a:t>
            </a:r>
            <a:r>
              <a:rPr lang="en-US" sz="2400" dirty="0" smtClean="0"/>
              <a:t>law, etc.</a:t>
            </a:r>
            <a:endParaRPr lang="en-US" sz="2400" dirty="0"/>
          </a:p>
        </p:txBody>
      </p:sp>
      <p:sp>
        <p:nvSpPr>
          <p:cNvPr id="3" name="Text Placeholder 2"/>
          <p:cNvSpPr>
            <a:spLocks noGrp="1"/>
          </p:cNvSpPr>
          <p:nvPr>
            <p:ph type="body" idx="1"/>
          </p:nvPr>
        </p:nvSpPr>
        <p:spPr>
          <a:xfrm>
            <a:off x="457200" y="5791200"/>
            <a:ext cx="3520440" cy="457200"/>
          </a:xfrm>
        </p:spPr>
        <p:txBody>
          <a:bodyPr>
            <a:normAutofit fontScale="92500"/>
          </a:bodyPr>
          <a:lstStyle/>
          <a:p>
            <a:r>
              <a:rPr lang="en-US" dirty="0" smtClean="0"/>
              <a:t>Source / Recommended website:</a:t>
            </a:r>
            <a:endParaRPr lang="en-US" dirty="0"/>
          </a:p>
        </p:txBody>
      </p:sp>
      <p:sp>
        <p:nvSpPr>
          <p:cNvPr id="4" name="Text Placeholder 3"/>
          <p:cNvSpPr>
            <a:spLocks noGrp="1"/>
          </p:cNvSpPr>
          <p:nvPr>
            <p:ph type="body" sz="half" idx="3"/>
          </p:nvPr>
        </p:nvSpPr>
        <p:spPr>
          <a:xfrm>
            <a:off x="4404360" y="5791200"/>
            <a:ext cx="3520440" cy="457200"/>
          </a:xfrm>
        </p:spPr>
        <p:txBody>
          <a:bodyPr/>
          <a:lstStyle/>
          <a:p>
            <a:r>
              <a:rPr lang="en-US" dirty="0" smtClean="0">
                <a:solidFill>
                  <a:srgbClr val="FF0000"/>
                </a:solidFill>
                <a:effectLst>
                  <a:outerShdw blurRad="38100" dist="38100" dir="2700000" algn="tl">
                    <a:srgbClr val="000000">
                      <a:alpha val="43137"/>
                    </a:srgbClr>
                  </a:outerShdw>
                </a:effectLst>
              </a:rPr>
              <a:t>www.sabbathtruth.com</a:t>
            </a:r>
            <a:r>
              <a:rPr lang="en-US" dirty="0" smtClean="0"/>
              <a:t> </a:t>
            </a:r>
            <a:endParaRPr lang="en-US" dirty="0"/>
          </a:p>
        </p:txBody>
      </p:sp>
      <p:sp>
        <p:nvSpPr>
          <p:cNvPr id="6" name="Content Placeholder 5"/>
          <p:cNvSpPr>
            <a:spLocks noGrp="1"/>
          </p:cNvSpPr>
          <p:nvPr>
            <p:ph sz="quarter" idx="4"/>
          </p:nvPr>
        </p:nvSpPr>
        <p:spPr>
          <a:xfrm>
            <a:off x="0" y="1066800"/>
            <a:ext cx="8001000" cy="4683640"/>
          </a:xfrm>
        </p:spPr>
        <p:txBody>
          <a:bodyPr>
            <a:noAutofit/>
          </a:bodyPr>
          <a:lstStyle/>
          <a:p>
            <a:pPr algn="just"/>
            <a:r>
              <a:rPr lang="en-US" dirty="0" smtClean="0"/>
              <a:t>The very wording of that law, by the way, can be found in any reliable encyclopedia. </a:t>
            </a:r>
            <a:r>
              <a:rPr lang="en-US" u="sng" dirty="0" smtClean="0"/>
              <a:t>Those early Christians</a:t>
            </a:r>
            <a:r>
              <a:rPr lang="en-US" dirty="0" smtClean="0"/>
              <a:t>, feeling that the Jews should not be followed any more than necessary, </a:t>
            </a:r>
            <a:r>
              <a:rPr lang="en-US" u="sng" dirty="0" smtClean="0"/>
              <a:t>were ready to swing away from the Sabbath which was kept by the Jews</a:t>
            </a:r>
            <a:r>
              <a:rPr lang="en-US" dirty="0" smtClean="0"/>
              <a:t>. </a:t>
            </a:r>
            <a:r>
              <a:rPr lang="en-US" b="1" u="sng" dirty="0" smtClean="0">
                <a:solidFill>
                  <a:srgbClr val="C00000"/>
                </a:solidFill>
              </a:rPr>
              <a:t>After Constantine made the initial pronouncement and legal decree about the change, the Catholic Church reinforced that act in one church council after another</a:t>
            </a:r>
            <a:r>
              <a:rPr lang="en-US" dirty="0" smtClean="0">
                <a:solidFill>
                  <a:srgbClr val="C00000"/>
                </a:solidFill>
              </a:rPr>
              <a:t>. </a:t>
            </a:r>
            <a:r>
              <a:rPr lang="en-US" dirty="0" smtClean="0"/>
              <a:t>For this reason, many, many official statements from Catholic sources are made, claiming that the church made the change from Saturday to Sunday</a:t>
            </a:r>
            <a:r>
              <a:rPr lang="en-US" b="1" dirty="0" smtClean="0"/>
              <a:t>**</a:t>
            </a:r>
            <a:r>
              <a:rPr lang="en-US" dirty="0" smtClean="0"/>
              <a:t>. </a:t>
            </a:r>
          </a:p>
          <a:p>
            <a:pPr algn="just"/>
            <a:endParaRPr lang="en-US" dirty="0"/>
          </a:p>
        </p:txBody>
      </p:sp>
      <p:sp>
        <p:nvSpPr>
          <p:cNvPr id="7" name="TextBox 6"/>
          <p:cNvSpPr txBox="1"/>
          <p:nvPr/>
        </p:nvSpPr>
        <p:spPr>
          <a:xfrm>
            <a:off x="3429000" y="63246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745162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(1) “But </a:t>
            </a:r>
            <a:r>
              <a:rPr lang="en-US" dirty="0">
                <a:solidFill>
                  <a:schemeClr val="bg1"/>
                </a:solidFill>
              </a:rPr>
              <a:t>which day is the </a:t>
            </a:r>
            <a:r>
              <a:rPr lang="en-US" u="sng" dirty="0">
                <a:solidFill>
                  <a:schemeClr val="bg1"/>
                </a:solidFill>
              </a:rPr>
              <a:t>seventh</a:t>
            </a:r>
            <a:r>
              <a:rPr lang="en-US" dirty="0">
                <a:solidFill>
                  <a:schemeClr val="bg1"/>
                </a:solidFill>
              </a:rPr>
              <a:t> day?” </a:t>
            </a:r>
          </a:p>
        </p:txBody>
      </p:sp>
    </p:spTree>
    <p:extLst>
      <p:ext uri="{BB962C8B-B14F-4D97-AF65-F5344CB8AC3E}">
        <p14:creationId xmlns:p14="http://schemas.microsoft.com/office/powerpoint/2010/main" val="3942859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762000"/>
            <a:ext cx="5105400" cy="4773168"/>
          </a:xfrm>
        </p:spPr>
        <p:txBody>
          <a:bodyPr/>
          <a:lstStyle/>
          <a:p>
            <a:r>
              <a:rPr lang="en-US" sz="4400" dirty="0" smtClean="0">
                <a:solidFill>
                  <a:schemeClr val="bg1"/>
                </a:solidFill>
                <a:effectLst>
                  <a:outerShdw blurRad="38100" dist="38100" dir="2700000" algn="tl">
                    <a:srgbClr val="000000">
                      <a:alpha val="43137"/>
                    </a:srgbClr>
                  </a:outerShdw>
                </a:effectLst>
              </a:rPr>
              <a:t>(4) </a:t>
            </a:r>
            <a:r>
              <a:rPr lang="en-US" sz="4400" dirty="0">
                <a:solidFill>
                  <a:schemeClr val="bg1"/>
                </a:solidFill>
                <a:effectLst>
                  <a:outerShdw blurRad="38100" dist="38100" dir="2700000" algn="tl">
                    <a:srgbClr val="000000">
                      <a:alpha val="43137"/>
                    </a:srgbClr>
                  </a:outerShdw>
                </a:effectLst>
              </a:rPr>
              <a:t>So, what do the </a:t>
            </a:r>
            <a:r>
              <a:rPr lang="en-US" sz="4400" dirty="0" smtClean="0">
                <a:solidFill>
                  <a:schemeClr val="bg1"/>
                </a:solidFill>
                <a:effectLst>
                  <a:outerShdw blurRad="38100" dist="38100" dir="2700000" algn="tl">
                    <a:srgbClr val="000000">
                      <a:alpha val="43137"/>
                    </a:srgbClr>
                  </a:outerShdw>
                </a:effectLst>
              </a:rPr>
              <a:t>Sunday - keeping </a:t>
            </a:r>
            <a:r>
              <a:rPr lang="en-US" sz="4400" dirty="0">
                <a:solidFill>
                  <a:schemeClr val="bg1"/>
                </a:solidFill>
                <a:effectLst>
                  <a:outerShdw blurRad="38100" dist="38100" dir="2700000" algn="tl">
                    <a:srgbClr val="000000">
                      <a:alpha val="43137"/>
                    </a:srgbClr>
                  </a:outerShdw>
                </a:effectLst>
              </a:rPr>
              <a:t>churches have to say about the keeping of Sunday?</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189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7924800" cy="990600"/>
          </a:xfrm>
        </p:spPr>
        <p:txBody>
          <a:bodyPr>
            <a:noAutofit/>
          </a:bodyPr>
          <a:lstStyle/>
          <a:p>
            <a:pPr lvl="0"/>
            <a:r>
              <a:rPr lang="en-US" sz="2700" dirty="0" smtClean="0"/>
              <a:t>(4) </a:t>
            </a:r>
            <a:r>
              <a:rPr lang="en-US" sz="2700" dirty="0"/>
              <a:t>So, what do the Sunday churches have to say about the keeping of Sunday</a:t>
            </a:r>
            <a:r>
              <a:rPr lang="en-US" sz="2700" dirty="0" smtClean="0"/>
              <a:t>?</a:t>
            </a:r>
            <a:endParaRPr lang="en-US" sz="2700" dirty="0"/>
          </a:p>
        </p:txBody>
      </p:sp>
      <p:sp>
        <p:nvSpPr>
          <p:cNvPr id="3" name="Text Placeholder 2"/>
          <p:cNvSpPr>
            <a:spLocks noGrp="1"/>
          </p:cNvSpPr>
          <p:nvPr>
            <p:ph type="body" idx="1"/>
          </p:nvPr>
        </p:nvSpPr>
        <p:spPr>
          <a:xfrm>
            <a:off x="457200" y="5867400"/>
            <a:ext cx="3520440" cy="609600"/>
          </a:xfrm>
        </p:spPr>
        <p:txBody>
          <a:bodyPr>
            <a:normAutofit lnSpcReduction="10000"/>
          </a:bodyPr>
          <a:lstStyle/>
          <a:p>
            <a:r>
              <a:rPr lang="en-US" dirty="0" smtClean="0"/>
              <a:t>MAJOR DENOMINATIONS ONLY. MAJOR QUOTE(S) ONLY.</a:t>
            </a:r>
            <a:endParaRPr lang="en-US" dirty="0"/>
          </a:p>
        </p:txBody>
      </p:sp>
      <p:sp>
        <p:nvSpPr>
          <p:cNvPr id="5" name="Content Placeholder 4"/>
          <p:cNvSpPr>
            <a:spLocks noGrp="1"/>
          </p:cNvSpPr>
          <p:nvPr>
            <p:ph sz="quarter" idx="2"/>
          </p:nvPr>
        </p:nvSpPr>
        <p:spPr>
          <a:xfrm>
            <a:off x="457200" y="1711840"/>
            <a:ext cx="1905000" cy="497960"/>
          </a:xfrm>
        </p:spPr>
        <p:txBody>
          <a:bodyPr>
            <a:normAutofit fontScale="92500"/>
          </a:bodyPr>
          <a:lstStyle/>
          <a:p>
            <a:r>
              <a:rPr lang="en-US" b="1" dirty="0" smtClean="0"/>
              <a:t>ANGLICAN:</a:t>
            </a:r>
            <a:endParaRPr lang="en-US" b="1" dirty="0"/>
          </a:p>
        </p:txBody>
      </p:sp>
      <p:sp>
        <p:nvSpPr>
          <p:cNvPr id="6" name="Content Placeholder 5"/>
          <p:cNvSpPr>
            <a:spLocks noGrp="1"/>
          </p:cNvSpPr>
          <p:nvPr>
            <p:ph sz="quarter" idx="4"/>
          </p:nvPr>
        </p:nvSpPr>
        <p:spPr>
          <a:xfrm>
            <a:off x="4038600" y="1711840"/>
            <a:ext cx="3660648" cy="4155560"/>
          </a:xfrm>
        </p:spPr>
        <p:txBody>
          <a:bodyPr>
            <a:normAutofit fontScale="77500" lnSpcReduction="20000"/>
          </a:bodyPr>
          <a:lstStyle/>
          <a:p>
            <a:pPr algn="just"/>
            <a:r>
              <a:rPr lang="en-US" dirty="0"/>
              <a:t>"And where are we told in the Scriptures that we are to keep the first day at all? We are commanded to keep the seventh; but we are nowhere commanded to keep the first day... The reason why we keep the first day of the week holy instead of the seventh is for the same reason that we observe many other things, </a:t>
            </a:r>
            <a:r>
              <a:rPr lang="en-US" dirty="0">
                <a:solidFill>
                  <a:srgbClr val="C00000"/>
                </a:solidFill>
              </a:rPr>
              <a:t>not because the Bible</a:t>
            </a:r>
            <a:r>
              <a:rPr lang="en-US" dirty="0"/>
              <a:t>, but because </a:t>
            </a:r>
            <a:r>
              <a:rPr lang="en-US" dirty="0">
                <a:solidFill>
                  <a:srgbClr val="C00000"/>
                </a:solidFill>
              </a:rPr>
              <a:t>the Church, </a:t>
            </a:r>
            <a:r>
              <a:rPr lang="en-US" dirty="0"/>
              <a:t>has enjoined it." </a:t>
            </a:r>
            <a:r>
              <a:rPr lang="en-US" b="1" dirty="0"/>
              <a:t>Isaac Williams, Plain Sermons on the Catechism, pages 334, </a:t>
            </a:r>
            <a:r>
              <a:rPr lang="en-US" b="1" dirty="0" smtClean="0"/>
              <a:t>336.</a:t>
            </a:r>
            <a:endParaRPr lang="en-US" b="1" dirty="0"/>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3733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3"/>
          <p:cNvSpPr>
            <a:spLocks noGrp="1"/>
          </p:cNvSpPr>
          <p:nvPr>
            <p:ph type="body" sz="half" idx="3"/>
          </p:nvPr>
        </p:nvSpPr>
        <p:spPr>
          <a:xfrm>
            <a:off x="4328160" y="5867400"/>
            <a:ext cx="3520440" cy="685800"/>
          </a:xfrm>
        </p:spPr>
        <p:txBody>
          <a:bodyPr>
            <a:noAutofit/>
          </a:bodyPr>
          <a:lstStyle/>
          <a:p>
            <a:r>
              <a:rPr lang="en-US" sz="1400" dirty="0" smtClean="0"/>
              <a:t>OFFICIAL STATEMENTS OF THE DENOMINATION OR ITS REPRESENTATIVES OR AUTHORS</a:t>
            </a:r>
            <a:endParaRPr lang="en-US" sz="1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701004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505200" y="1219200"/>
            <a:ext cx="4495800" cy="5410200"/>
          </a:xfrm>
        </p:spPr>
        <p:txBody>
          <a:bodyPr>
            <a:noAutofit/>
          </a:bodyPr>
          <a:lstStyle/>
          <a:p>
            <a:pPr marL="0" indent="0" algn="just">
              <a:buNone/>
            </a:pPr>
            <a:r>
              <a:rPr lang="en-US" sz="1900" dirty="0"/>
              <a:t>“There was and is a command to keep holy the Sabbath day, but </a:t>
            </a:r>
            <a:r>
              <a:rPr lang="en-US" sz="1900" dirty="0">
                <a:solidFill>
                  <a:srgbClr val="C00000"/>
                </a:solidFill>
              </a:rPr>
              <a:t>that Sabbath day was </a:t>
            </a:r>
            <a:r>
              <a:rPr lang="en-US" sz="1900" u="sng" dirty="0">
                <a:solidFill>
                  <a:srgbClr val="C00000"/>
                </a:solidFill>
              </a:rPr>
              <a:t>not Sunday</a:t>
            </a:r>
            <a:r>
              <a:rPr lang="en-US" sz="1900" dirty="0"/>
              <a:t>. It will however be readily said, and with some show of triumph, that the Sabbath was transferred from the seventh to the first day of the week, with all its duties, privileges and sanctions. Earnestly desiring information on this subject, which I have studied for many years, I ask, where can the record of such a transaction be found: Not in the New Testament – absolutely not. </a:t>
            </a:r>
            <a:r>
              <a:rPr lang="en-US" sz="1900" dirty="0">
                <a:solidFill>
                  <a:srgbClr val="C00000"/>
                </a:solidFill>
              </a:rPr>
              <a:t>There is no scriptural evidence of the change of the Sabbath institution from the seventh to the first day of the week</a:t>
            </a:r>
            <a:r>
              <a:rPr lang="en-US" sz="1900" dirty="0"/>
              <a:t>.” </a:t>
            </a:r>
            <a:r>
              <a:rPr lang="en-US" sz="1900" b="1" dirty="0"/>
              <a:t>Dr. E. T. Hiscox, author of the ‘Baptist Manual’</a:t>
            </a:r>
          </a:p>
        </p:txBody>
      </p:sp>
      <p:sp>
        <p:nvSpPr>
          <p:cNvPr id="7" name="Title 1"/>
          <p:cNvSpPr>
            <a:spLocks noGrp="1"/>
          </p:cNvSpPr>
          <p:nvPr>
            <p:ph type="title"/>
          </p:nvPr>
        </p:nvSpPr>
        <p:spPr>
          <a:xfrm>
            <a:off x="152400" y="152400"/>
            <a:ext cx="7924800" cy="755292"/>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304800" y="5072934"/>
            <a:ext cx="2971800" cy="609600"/>
          </a:xfrm>
        </p:spPr>
        <p:txBody>
          <a:bodyPr>
            <a:normAutofit fontScale="92500"/>
          </a:bodyPr>
          <a:lstStyle/>
          <a:p>
            <a:r>
              <a:rPr lang="en-US" sz="1600" dirty="0" smtClean="0"/>
              <a:t>MAJOR DENOMINATIONS ONLY. MAJOR QUOTE(S) ONLY.</a:t>
            </a:r>
            <a:endParaRPr lang="en-US" sz="1600" dirty="0"/>
          </a:p>
        </p:txBody>
      </p:sp>
      <p:pic>
        <p:nvPicPr>
          <p:cNvPr id="11266" name="Picture 2" descr="Mandeville Baptist, Manchester, Jama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18066"/>
            <a:ext cx="3048000" cy="2482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533400" y="1524000"/>
            <a:ext cx="1905000" cy="497960"/>
          </a:xfrm>
        </p:spPr>
        <p:txBody>
          <a:bodyPr>
            <a:normAutofit/>
          </a:bodyPr>
          <a:lstStyle/>
          <a:p>
            <a:r>
              <a:rPr lang="en-US" b="1" dirty="0" smtClean="0"/>
              <a:t>BAPTIST:</a:t>
            </a:r>
            <a:endParaRPr lang="en-US" b="1" dirty="0"/>
          </a:p>
        </p:txBody>
      </p:sp>
      <p:sp>
        <p:nvSpPr>
          <p:cNvPr id="14" name="Text Placeholder 3"/>
          <p:cNvSpPr>
            <a:spLocks noGrp="1"/>
          </p:cNvSpPr>
          <p:nvPr>
            <p:ph type="body" sz="half" idx="3"/>
          </p:nvPr>
        </p:nvSpPr>
        <p:spPr>
          <a:xfrm>
            <a:off x="305972" y="6011106"/>
            <a:ext cx="2970628" cy="685800"/>
          </a:xfrm>
        </p:spPr>
        <p:txBody>
          <a:bodyPr>
            <a:noAutofit/>
          </a:bodyPr>
          <a:lstStyle/>
          <a:p>
            <a:r>
              <a:rPr lang="en-US" sz="1400" dirty="0" smtClean="0"/>
              <a:t>OFFICIAL STATEMENTS OF THE DENOMINATION OR ITS REPRESENTATIVES OR AUTHORS</a:t>
            </a:r>
            <a:endParaRPr lang="en-US" sz="1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790674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581400" y="1369255"/>
            <a:ext cx="4495800" cy="5183945"/>
          </a:xfrm>
        </p:spPr>
        <p:txBody>
          <a:bodyPr>
            <a:noAutofit/>
          </a:bodyPr>
          <a:lstStyle/>
          <a:p>
            <a:r>
              <a:rPr lang="en-US" sz="2100" dirty="0"/>
              <a:t>"The Scriptures nowhere call the first day of the week the Sabbath. . .There is no Scriptural authority for so doing, nor of course, any Scriptural obligation." </a:t>
            </a:r>
            <a:r>
              <a:rPr lang="en-US" sz="2100" b="1" dirty="0"/>
              <a:t>The </a:t>
            </a:r>
            <a:r>
              <a:rPr lang="en-US" sz="2100" b="1" dirty="0" smtClean="0"/>
              <a:t>Watchman.</a:t>
            </a:r>
          </a:p>
          <a:p>
            <a:r>
              <a:rPr lang="en-US" sz="2100" dirty="0"/>
              <a:t>"We believe that the law of God is the eternal and unchangeable rule of His moral government."-"</a:t>
            </a:r>
            <a:r>
              <a:rPr lang="en-US" sz="2100" b="1" dirty="0"/>
              <a:t>Baptist Church Manual," </a:t>
            </a:r>
            <a:r>
              <a:rPr lang="en-US" sz="1800" b="1" dirty="0"/>
              <a:t>Art. </a:t>
            </a:r>
            <a:r>
              <a:rPr lang="en-US" sz="1800" b="1" dirty="0" smtClean="0"/>
              <a:t>12.</a:t>
            </a:r>
            <a:endParaRPr lang="en-US" sz="2100" b="1" dirty="0" smtClean="0"/>
          </a:p>
          <a:p>
            <a:r>
              <a:rPr lang="en-US" sz="2100" dirty="0"/>
              <a:t>"There is nothing in Scripture that requires us to keep Sunday rather than Saturday as a holy day." </a:t>
            </a:r>
            <a:r>
              <a:rPr lang="en-US" sz="2100" b="1" dirty="0"/>
              <a:t>Harold Lindsell (editor), Christianity Today, Nov. 5, 1976</a:t>
            </a:r>
          </a:p>
        </p:txBody>
      </p:sp>
      <p:sp>
        <p:nvSpPr>
          <p:cNvPr id="7" name="Title 1"/>
          <p:cNvSpPr>
            <a:spLocks noGrp="1"/>
          </p:cNvSpPr>
          <p:nvPr>
            <p:ph type="title"/>
          </p:nvPr>
        </p:nvSpPr>
        <p:spPr>
          <a:xfrm>
            <a:off x="152400" y="152400"/>
            <a:ext cx="7924800" cy="712232"/>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168812" y="5078968"/>
            <a:ext cx="3260188" cy="609600"/>
          </a:xfrm>
        </p:spPr>
        <p:txBody>
          <a:bodyPr>
            <a:normAutofit/>
          </a:bodyPr>
          <a:lstStyle/>
          <a:p>
            <a:r>
              <a:rPr lang="en-US" sz="1600" dirty="0" smtClean="0"/>
              <a:t>MAJOR DENOMINATIONS ONLY. MAJOR QUOTE(S) ONLY.</a:t>
            </a:r>
            <a:endParaRPr lang="en-US" sz="1600" dirty="0"/>
          </a:p>
        </p:txBody>
      </p:sp>
      <p:pic>
        <p:nvPicPr>
          <p:cNvPr id="11266" name="Picture 2" descr="Mandeville Baptist, Manchester, Jama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 y="2247900"/>
            <a:ext cx="3227705"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685800" y="1524000"/>
            <a:ext cx="1905000" cy="497960"/>
          </a:xfrm>
        </p:spPr>
        <p:txBody>
          <a:bodyPr>
            <a:normAutofit/>
          </a:bodyPr>
          <a:lstStyle/>
          <a:p>
            <a:r>
              <a:rPr lang="en-US" b="1" dirty="0" smtClean="0"/>
              <a:t>BAPTIST:</a:t>
            </a:r>
            <a:endParaRPr lang="en-US" b="1" dirty="0"/>
          </a:p>
        </p:txBody>
      </p:sp>
      <p:sp>
        <p:nvSpPr>
          <p:cNvPr id="11" name="Text Placeholder 3"/>
          <p:cNvSpPr>
            <a:spLocks noGrp="1"/>
          </p:cNvSpPr>
          <p:nvPr>
            <p:ph type="body" sz="half" idx="3"/>
          </p:nvPr>
        </p:nvSpPr>
        <p:spPr>
          <a:xfrm>
            <a:off x="201295" y="5917168"/>
            <a:ext cx="3227705"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5375118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810000" y="1143000"/>
            <a:ext cx="4191000" cy="5334000"/>
          </a:xfrm>
        </p:spPr>
        <p:txBody>
          <a:bodyPr>
            <a:noAutofit/>
          </a:bodyPr>
          <a:lstStyle/>
          <a:p>
            <a:pPr marL="0" indent="0">
              <a:buNone/>
            </a:pPr>
            <a:r>
              <a:rPr lang="en-US" sz="2000" dirty="0"/>
              <a:t>"... If the fourth command is binding upon us Gentiles by all means keep it. But let those who demand a strict observance of the Sabbath remember that </a:t>
            </a:r>
            <a:r>
              <a:rPr lang="en-US" sz="2000" u="sng" dirty="0"/>
              <a:t>the seventh day is the ONLY sabbath day commanded</a:t>
            </a:r>
            <a:r>
              <a:rPr lang="en-US" sz="2000" dirty="0"/>
              <a:t>, and </a:t>
            </a:r>
            <a:r>
              <a:rPr lang="en-US" sz="2000" b="1" u="sng" dirty="0"/>
              <a:t>God never repealed that command</a:t>
            </a:r>
            <a:r>
              <a:rPr lang="en-US" sz="2000" dirty="0"/>
              <a:t>. If you would keep the Sabbath, keep it; but Sunday is not the Sabbath. The argument of the 'Seventh-day Adventists' is on one point unassailable. It is the Seventh day not the first day that the command refers to." </a:t>
            </a:r>
            <a:r>
              <a:rPr lang="en-US" sz="2000" dirty="0" smtClean="0"/>
              <a:t>                </a:t>
            </a:r>
          </a:p>
          <a:p>
            <a:pPr marL="0" indent="0">
              <a:buNone/>
            </a:pPr>
            <a:r>
              <a:rPr lang="en-US" sz="1800" b="1" dirty="0" smtClean="0"/>
              <a:t>G</a:t>
            </a:r>
            <a:r>
              <a:rPr lang="en-US" sz="1800" b="1" dirty="0"/>
              <a:t>. Alridge, Editor, The Bible Standard, April, 1916</a:t>
            </a:r>
          </a:p>
        </p:txBody>
      </p:sp>
      <p:sp>
        <p:nvSpPr>
          <p:cNvPr id="7" name="Title 1"/>
          <p:cNvSpPr>
            <a:spLocks noGrp="1"/>
          </p:cNvSpPr>
          <p:nvPr>
            <p:ph type="title"/>
          </p:nvPr>
        </p:nvSpPr>
        <p:spPr>
          <a:xfrm>
            <a:off x="152400" y="152400"/>
            <a:ext cx="7924800" cy="826532"/>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264355" y="4876800"/>
            <a:ext cx="3366282" cy="609600"/>
          </a:xfrm>
        </p:spPr>
        <p:txBody>
          <a:bodyPr>
            <a:normAutofit fontScale="92500"/>
          </a:bodyPr>
          <a:lstStyle/>
          <a:p>
            <a:r>
              <a:rPr lang="en-US" dirty="0" smtClean="0"/>
              <a:t>MAJOR DENOMINATIONS ONLY. MAJOR QUOTE(S) ONLY.</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64355" y="1338775"/>
            <a:ext cx="3352800" cy="609600"/>
          </a:xfrm>
        </p:spPr>
        <p:txBody>
          <a:bodyPr>
            <a:noAutofit/>
          </a:bodyPr>
          <a:lstStyle/>
          <a:p>
            <a:r>
              <a:rPr lang="en-US" b="1" dirty="0" smtClean="0"/>
              <a:t>CHURCH OF CHRIST:</a:t>
            </a:r>
            <a:endParaRPr lang="en-US"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90987"/>
            <a:ext cx="3276600" cy="267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p:cNvSpPr>
            <a:spLocks noGrp="1"/>
          </p:cNvSpPr>
          <p:nvPr>
            <p:ph type="body" sz="half" idx="3"/>
          </p:nvPr>
        </p:nvSpPr>
        <p:spPr>
          <a:xfrm>
            <a:off x="269338" y="5681626"/>
            <a:ext cx="3361299"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17440212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810000" y="1295400"/>
            <a:ext cx="4191000" cy="4343400"/>
          </a:xfrm>
        </p:spPr>
        <p:txBody>
          <a:bodyPr>
            <a:noAutofit/>
          </a:bodyPr>
          <a:lstStyle/>
          <a:p>
            <a:pPr marL="0" indent="0">
              <a:buNone/>
            </a:pPr>
            <a:r>
              <a:rPr lang="en-US" sz="1900" dirty="0"/>
              <a:t>"The first day of the week is commonly called the Sabbath. This is a mistake. The Sabbath of the Bible was the day just preceding the first day of the week. The first day of the week is never called the Sabbath anywhere in the entire Scriptures. It is also an error to talk about the change of the Sabbath. There never was any change of the Sabbath from Saturday to Sunday. There is not in any place in the Bible any intimation of such a change</a:t>
            </a:r>
            <a:r>
              <a:rPr lang="en-US" sz="1900" dirty="0" smtClean="0"/>
              <a:t>."</a:t>
            </a:r>
            <a:r>
              <a:rPr lang="en-US" sz="1900" b="1" dirty="0" smtClean="0"/>
              <a:t>-</a:t>
            </a:r>
          </a:p>
          <a:p>
            <a:pPr marL="0" indent="0">
              <a:buNone/>
            </a:pPr>
            <a:r>
              <a:rPr lang="en-US" sz="1900" b="1" dirty="0" smtClean="0"/>
              <a:t>"</a:t>
            </a:r>
            <a:r>
              <a:rPr lang="en-US" sz="1900" b="1" dirty="0"/>
              <a:t>First-Day Observance," </a:t>
            </a:r>
            <a:r>
              <a:rPr lang="en-US" sz="1600" b="1" dirty="0" smtClean="0"/>
              <a:t>pages </a:t>
            </a:r>
            <a:r>
              <a:rPr lang="en-US" sz="1600" b="1" dirty="0"/>
              <a:t>17, 19</a:t>
            </a:r>
            <a:endParaRPr lang="en-US" sz="1900" b="1" dirty="0"/>
          </a:p>
        </p:txBody>
      </p:sp>
      <p:sp>
        <p:nvSpPr>
          <p:cNvPr id="7" name="Title 1"/>
          <p:cNvSpPr>
            <a:spLocks noGrp="1"/>
          </p:cNvSpPr>
          <p:nvPr>
            <p:ph type="title"/>
          </p:nvPr>
        </p:nvSpPr>
        <p:spPr>
          <a:xfrm>
            <a:off x="152400" y="228600"/>
            <a:ext cx="7924800" cy="735568"/>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152400" y="5715000"/>
            <a:ext cx="3520440" cy="609600"/>
          </a:xfrm>
        </p:spPr>
        <p:txBody>
          <a:bodyPr>
            <a:normAutofit lnSpcReduction="10000"/>
          </a:bodyPr>
          <a:lstStyle/>
          <a:p>
            <a:r>
              <a:rPr lang="en-US" dirty="0" smtClean="0"/>
              <a:t>MAJOR DENOMINATIONS ONLY. MAJOR QUOTE(S) ONLY.</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152400" y="1535668"/>
            <a:ext cx="3355975" cy="445532"/>
          </a:xfrm>
        </p:spPr>
        <p:txBody>
          <a:bodyPr>
            <a:noAutofit/>
          </a:bodyPr>
          <a:lstStyle/>
          <a:p>
            <a:r>
              <a:rPr lang="en-US" b="1" dirty="0" smtClean="0"/>
              <a:t>CHURCH OF CHRIST:</a:t>
            </a:r>
            <a:endParaRPr lang="en-US"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33559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p:cNvSpPr>
            <a:spLocks noGrp="1"/>
          </p:cNvSpPr>
          <p:nvPr>
            <p:ph type="body" sz="half" idx="3"/>
          </p:nvPr>
        </p:nvSpPr>
        <p:spPr>
          <a:xfrm>
            <a:off x="4145280" y="5715000"/>
            <a:ext cx="3520440"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1940403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251960" y="1524000"/>
            <a:ext cx="3596640" cy="4191000"/>
          </a:xfrm>
        </p:spPr>
        <p:txBody>
          <a:bodyPr>
            <a:noAutofit/>
          </a:bodyPr>
          <a:lstStyle/>
          <a:p>
            <a:pPr marL="0" indent="0">
              <a:buNone/>
            </a:pPr>
            <a:r>
              <a:rPr lang="en-US" sz="1800" dirty="0"/>
              <a:t>"Many people think that Sunday is the Sabbath. But neither in the New Testament nor in the early church is there anything to suggest that we have any right to transfer the observance of the seventh day of the week to the first. The Sabbath was and is Saturday and not Sunday, and if it were binding on us then we should observe it on that day, and on no other." </a:t>
            </a:r>
            <a:r>
              <a:rPr lang="en-US" sz="1800" b="1" dirty="0"/>
              <a:t>Rev. Lionel Beere, All-Saints Church, Ponsonby, N.Z. in Church and People, Sept. 1, 1947</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(4) </a:t>
            </a:r>
            <a:r>
              <a:rPr lang="en-US" sz="2800" dirty="0"/>
              <a:t>So, what do the Sunday churches have to say about the keeping of Sunday</a:t>
            </a:r>
            <a:r>
              <a:rPr lang="en-US" sz="2800" dirty="0" smtClean="0"/>
              <a:t>?</a:t>
            </a:r>
            <a:endParaRPr lang="en-US" sz="2800" dirty="0"/>
          </a:p>
        </p:txBody>
      </p:sp>
      <p:sp>
        <p:nvSpPr>
          <p:cNvPr id="8" name="Text Placeholder 2"/>
          <p:cNvSpPr>
            <a:spLocks noGrp="1"/>
          </p:cNvSpPr>
          <p:nvPr>
            <p:ph type="body" idx="1"/>
          </p:nvPr>
        </p:nvSpPr>
        <p:spPr>
          <a:xfrm>
            <a:off x="381000" y="5638800"/>
            <a:ext cx="3520440" cy="609600"/>
          </a:xfrm>
        </p:spPr>
        <p:txBody>
          <a:bodyPr>
            <a:normAutofit lnSpcReduction="10000"/>
          </a:bodyPr>
          <a:lstStyle/>
          <a:p>
            <a:r>
              <a:rPr lang="en-US" dirty="0" smtClean="0"/>
              <a:t>MAJOR DENOMINATIONS ONLY. MAJOR QUOTE(S) ONLY.</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304800" y="1524000"/>
            <a:ext cx="3733800" cy="533400"/>
          </a:xfrm>
        </p:spPr>
        <p:txBody>
          <a:bodyPr>
            <a:noAutofit/>
          </a:bodyPr>
          <a:lstStyle/>
          <a:p>
            <a:r>
              <a:rPr lang="en-US" b="1" dirty="0" smtClean="0"/>
              <a:t>CHURCH OF ENGLAND:</a:t>
            </a:r>
            <a:endParaRPr lang="en-US" b="1" dirty="0"/>
          </a:p>
        </p:txBody>
      </p:sp>
      <p:pic>
        <p:nvPicPr>
          <p:cNvPr id="14338" name="Picture 2" descr="http://www.realclearreligion.com/index_files/page42_blog_entry286_summar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362200"/>
            <a:ext cx="3632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p:cNvSpPr txBox="1">
            <a:spLocks/>
          </p:cNvSpPr>
          <p:nvPr/>
        </p:nvSpPr>
        <p:spPr>
          <a:xfrm>
            <a:off x="4251960" y="6019800"/>
            <a:ext cx="3520440" cy="457200"/>
          </a:xfrm>
          <a:prstGeom prst="rect">
            <a:avLst/>
          </a:prstGeom>
          <a:noFill/>
          <a:ln w="12700" cap="flat" cmpd="sng" algn="ctr">
            <a:solidFill>
              <a:schemeClr val="tx2"/>
            </a:solidFill>
            <a:prstDash val="solid"/>
          </a:ln>
          <a:effectLst/>
        </p:spPr>
        <p:txBody>
          <a:bodyPr vert="horz" anchor="ctr">
            <a:noAutofit/>
          </a:bodyPr>
          <a:lstStyle>
            <a:lvl1pPr marL="0" indent="0" algn="ctr" rtl="0" eaLnBrk="1" latinLnBrk="0" hangingPunct="1">
              <a:spcBef>
                <a:spcPts val="600"/>
              </a:spcBef>
              <a:buClr>
                <a:schemeClr val="tx2"/>
              </a:buClr>
              <a:buSzPct val="73000"/>
              <a:buFont typeface="Wingdings 2"/>
              <a:buNone/>
              <a:defRPr kumimoji="0" sz="1800" b="1" kern="1200" baseline="0">
                <a:solidFill>
                  <a:schemeClr val="tx2"/>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2000" b="1" kern="1200">
                <a:solidFill>
                  <a:schemeClr val="lt1"/>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800" b="1" kern="1200">
                <a:solidFill>
                  <a:schemeClr val="lt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600" b="1" kern="1200">
                <a:solidFill>
                  <a:schemeClr val="lt1"/>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600" b="1" kern="1200">
                <a:solidFill>
                  <a:schemeClr val="lt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lt1"/>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lt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lt1"/>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lt1"/>
                </a:solidFill>
                <a:latin typeface="+mn-lt"/>
                <a:ea typeface="+mn-ea"/>
                <a:cs typeface="+mn-cs"/>
              </a:defRPr>
            </a:lvl9pPr>
            <a:extLst/>
          </a:lstStyle>
          <a:p>
            <a:r>
              <a:rPr lang="en-US" sz="1200" smtClean="0"/>
              <a:t>OFFICIAL STATEMENTS OF THE DENOMINATION OR ITS REPRESENTATIVES OR AUTHORS</a:t>
            </a:r>
            <a:endParaRPr lang="en-US"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18507891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276600" y="1371600"/>
            <a:ext cx="4800600" cy="5257800"/>
          </a:xfrm>
        </p:spPr>
        <p:txBody>
          <a:bodyPr>
            <a:noAutofit/>
          </a:bodyPr>
          <a:lstStyle/>
          <a:p>
            <a:r>
              <a:rPr lang="en-US" sz="1700" dirty="0"/>
              <a:t>"Nowhere in the Bible is it laid down that worship should be done on Sunday. Remember the Sabbath day to keep it holy. ...! </a:t>
            </a:r>
            <a:r>
              <a:rPr lang="en-US" sz="1700" dirty="0">
                <a:solidFill>
                  <a:srgbClr val="C00000"/>
                </a:solidFill>
              </a:rPr>
              <a:t>That is Saturday</a:t>
            </a:r>
            <a:r>
              <a:rPr lang="en-US" sz="1700" dirty="0"/>
              <a:t>." </a:t>
            </a:r>
            <a:r>
              <a:rPr lang="en-US" sz="1700" b="1" dirty="0"/>
              <a:t>P. Carrington, Archbishop of Quebec, Oct. 27, 1949; cited in Prophetic Signs, p </a:t>
            </a:r>
            <a:r>
              <a:rPr lang="en-US" sz="1700" b="1" dirty="0" smtClean="0"/>
              <a:t>12</a:t>
            </a:r>
          </a:p>
          <a:p>
            <a:r>
              <a:rPr lang="en-US" sz="1700" dirty="0"/>
              <a:t>"</a:t>
            </a:r>
            <a:r>
              <a:rPr lang="en-US" sz="1700" dirty="0">
                <a:solidFill>
                  <a:srgbClr val="C00000"/>
                </a:solidFill>
              </a:rPr>
              <a:t>Sunday being the day on which the Gentiles solemnly adore that planet and called it Sunday</a:t>
            </a:r>
            <a:r>
              <a:rPr lang="en-US" sz="1700" dirty="0"/>
              <a:t>, partly from its influence on that day especially, and partly in respect to its divine body (as they conceived it), the Christians thought fit to keep the same day and the same name of it, that they might not appear causelessly peevish, and by that means hinder the conversion of the Gentiles, and bring a greater prejudice than might be otherwise taken against the gospel</a:t>
            </a:r>
            <a:r>
              <a:rPr lang="en-US" sz="1700" dirty="0" smtClean="0"/>
              <a:t>."-         </a:t>
            </a:r>
            <a:r>
              <a:rPr lang="en-US" sz="1700" b="1" dirty="0" smtClean="0"/>
              <a:t>T</a:t>
            </a:r>
            <a:r>
              <a:rPr lang="en-US" sz="1700" b="1" dirty="0"/>
              <a:t>. M. MORER, "Dialogues on the Lord's Day," pages 22, 23</a:t>
            </a:r>
          </a:p>
        </p:txBody>
      </p:sp>
      <p:sp>
        <p:nvSpPr>
          <p:cNvPr id="7" name="Title 1"/>
          <p:cNvSpPr>
            <a:spLocks noGrp="1"/>
          </p:cNvSpPr>
          <p:nvPr>
            <p:ph type="title"/>
          </p:nvPr>
        </p:nvSpPr>
        <p:spPr>
          <a:xfrm>
            <a:off x="533400" y="152400"/>
            <a:ext cx="6858000" cy="838200"/>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250288" y="4431634"/>
            <a:ext cx="3124200" cy="609600"/>
          </a:xfrm>
        </p:spPr>
        <p:txBody>
          <a:bodyPr>
            <a:normAutofit/>
          </a:bodyPr>
          <a:lstStyle/>
          <a:p>
            <a:r>
              <a:rPr lang="en-US" sz="1600" dirty="0" smtClean="0"/>
              <a:t>MAJOR DENOMINATIONS ONLY. MAJOR QUOTE(S) ONLY.</a:t>
            </a:r>
            <a:endParaRPr lang="en-US" sz="1600" dirty="0"/>
          </a:p>
        </p:txBody>
      </p:sp>
      <p:sp>
        <p:nvSpPr>
          <p:cNvPr id="9" name="Text Placeholder 3"/>
          <p:cNvSpPr>
            <a:spLocks noGrp="1"/>
          </p:cNvSpPr>
          <p:nvPr>
            <p:ph type="body" sz="half" idx="3"/>
          </p:nvPr>
        </p:nvSpPr>
        <p:spPr>
          <a:xfrm>
            <a:off x="250288" y="5325794"/>
            <a:ext cx="3124200" cy="685800"/>
          </a:xfrm>
        </p:spPr>
        <p:txBody>
          <a:bodyPr>
            <a:noAutofit/>
          </a:bodyPr>
          <a:lstStyle/>
          <a:p>
            <a:r>
              <a:rPr lang="en-US" sz="1400" dirty="0" smtClean="0"/>
              <a:t>OFFICIAL STATEMENTS OF THE DENOMINATION OR ITS REPRESENTATIVES OR AUTHORS</a:t>
            </a:r>
            <a:endParaRPr lang="en-US" sz="1400"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76200" y="1371600"/>
            <a:ext cx="3276600" cy="533400"/>
          </a:xfrm>
        </p:spPr>
        <p:txBody>
          <a:bodyPr>
            <a:noAutofit/>
          </a:bodyPr>
          <a:lstStyle/>
          <a:p>
            <a:r>
              <a:rPr lang="en-US" sz="2000" b="1" dirty="0" smtClean="0"/>
              <a:t>CHURCH OF ENGLAND:</a:t>
            </a:r>
            <a:endParaRPr lang="en-US" sz="20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89" y="1984772"/>
            <a:ext cx="2743199" cy="215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45774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314700" y="1219200"/>
            <a:ext cx="4686300" cy="4419600"/>
          </a:xfrm>
        </p:spPr>
        <p:txBody>
          <a:bodyPr>
            <a:noAutofit/>
          </a:bodyPr>
          <a:lstStyle/>
          <a:p>
            <a:r>
              <a:rPr lang="en-US" sz="1800" dirty="0"/>
              <a:t>"In the days of very long ago the people of the world began to give names to everything, and they turned the sounds of the lips into words, so that the lips could speak a thought. In those days the people worshipped the sun because many words were made to tell of many thoughts about many things. The people became Christians and were ruled by an emperor whose name was Constantine. </a:t>
            </a:r>
            <a:r>
              <a:rPr lang="en-US" sz="1800" dirty="0">
                <a:solidFill>
                  <a:srgbClr val="C00000"/>
                </a:solidFill>
              </a:rPr>
              <a:t>This emperor made Sunday the Christian Sabbath</a:t>
            </a:r>
            <a:r>
              <a:rPr lang="en-US" sz="1800" dirty="0"/>
              <a:t>, because of the blessing of light and heat which came from the sun. </a:t>
            </a:r>
            <a:r>
              <a:rPr lang="en-US" sz="1800" dirty="0">
                <a:solidFill>
                  <a:srgbClr val="C00000"/>
                </a:solidFill>
              </a:rPr>
              <a:t>So our Sunday is a sun-day, isn't it</a:t>
            </a:r>
            <a:r>
              <a:rPr lang="en-US" sz="1800" dirty="0" smtClean="0">
                <a:solidFill>
                  <a:srgbClr val="C00000"/>
                </a:solidFill>
              </a:rPr>
              <a:t>?</a:t>
            </a:r>
            <a:r>
              <a:rPr lang="en-US" sz="1800" dirty="0" smtClean="0"/>
              <a:t>“ -</a:t>
            </a:r>
            <a:r>
              <a:rPr lang="en-US" sz="1800" b="1" dirty="0"/>
              <a:t>Sunday School Advocate, Dec. 31, 1921</a:t>
            </a:r>
          </a:p>
        </p:txBody>
      </p:sp>
      <p:sp>
        <p:nvSpPr>
          <p:cNvPr id="7" name="Title 1"/>
          <p:cNvSpPr>
            <a:spLocks noGrp="1"/>
          </p:cNvSpPr>
          <p:nvPr>
            <p:ph type="title"/>
          </p:nvPr>
        </p:nvSpPr>
        <p:spPr>
          <a:xfrm>
            <a:off x="216408" y="178402"/>
            <a:ext cx="7632192" cy="812198"/>
          </a:xfrm>
        </p:spPr>
        <p:txBody>
          <a:bodyPr>
            <a:noAutofit/>
          </a:bodyPr>
          <a:lstStyle/>
          <a:p>
            <a:pPr lvl="0" algn="ctr"/>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457200" y="5867400"/>
            <a:ext cx="3520440" cy="609600"/>
          </a:xfrm>
        </p:spPr>
        <p:txBody>
          <a:bodyPr>
            <a:normAutofit lnSpcReduction="10000"/>
          </a:bodyPr>
          <a:lstStyle/>
          <a:p>
            <a:r>
              <a:rPr lang="en-US" dirty="0" smtClean="0"/>
              <a:t>MAJOR DENOMINATIONS ONLY. MAJOR QUOTE(S) ONLY.</a:t>
            </a:r>
            <a:endParaRPr lang="en-US" dirty="0"/>
          </a:p>
        </p:txBody>
      </p:sp>
      <p:sp>
        <p:nvSpPr>
          <p:cNvPr id="9" name="Text Placeholder 3"/>
          <p:cNvSpPr>
            <a:spLocks noGrp="1"/>
          </p:cNvSpPr>
          <p:nvPr>
            <p:ph type="body" sz="half" idx="3"/>
          </p:nvPr>
        </p:nvSpPr>
        <p:spPr>
          <a:xfrm>
            <a:off x="4178808" y="5791200"/>
            <a:ext cx="3520440"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571500" y="1534047"/>
            <a:ext cx="2209800" cy="533400"/>
          </a:xfrm>
        </p:spPr>
        <p:txBody>
          <a:bodyPr>
            <a:noAutofit/>
          </a:bodyPr>
          <a:lstStyle/>
          <a:p>
            <a:r>
              <a:rPr lang="en-US" b="1" dirty="0" smtClean="0"/>
              <a:t>METHODIST:</a:t>
            </a:r>
            <a:endParaRPr lang="en-US" b="1" dirty="0"/>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289" y="2208504"/>
            <a:ext cx="3048000" cy="251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516530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733800" y="1524000"/>
            <a:ext cx="4267200" cy="4953000"/>
          </a:xfrm>
        </p:spPr>
        <p:txBody>
          <a:bodyPr>
            <a:noAutofit/>
          </a:bodyPr>
          <a:lstStyle/>
          <a:p>
            <a:pPr algn="just"/>
            <a:r>
              <a:rPr lang="en-US" sz="1800" dirty="0"/>
              <a:t>"</a:t>
            </a:r>
            <a:r>
              <a:rPr lang="en-US" sz="1800" dirty="0">
                <a:solidFill>
                  <a:srgbClr val="C00000"/>
                </a:solidFill>
              </a:rPr>
              <a:t>The moral law contained in the Ten Commandments</a:t>
            </a:r>
            <a:r>
              <a:rPr lang="en-US" sz="1800" dirty="0"/>
              <a:t>, and enforced by the prophets, He [Christ] did not take away. It was not the design of His coming to revoke any part of this. This is a law which never can be broken... </a:t>
            </a:r>
            <a:r>
              <a:rPr lang="en-US" sz="1800" dirty="0">
                <a:solidFill>
                  <a:srgbClr val="C00000"/>
                </a:solidFill>
              </a:rPr>
              <a:t>Every part of this law must remain in force upon all mankind and in all ages</a:t>
            </a:r>
            <a:r>
              <a:rPr lang="en-US" sz="1800" dirty="0"/>
              <a:t>; as not depending either on time or place, or any other circumstances liable to change, but on the nature of God and the nature of man, and their </a:t>
            </a:r>
            <a:r>
              <a:rPr lang="en-US" sz="1800" dirty="0" smtClean="0"/>
              <a:t>unchangeable </a:t>
            </a:r>
            <a:r>
              <a:rPr lang="en-US" sz="1800" dirty="0"/>
              <a:t>relation to each other</a:t>
            </a:r>
            <a:r>
              <a:rPr lang="en-US" sz="1800" dirty="0" smtClean="0"/>
              <a:t>."-                    </a:t>
            </a:r>
            <a:r>
              <a:rPr lang="en-US" sz="1800" b="1" dirty="0" smtClean="0"/>
              <a:t>JOHN </a:t>
            </a:r>
            <a:r>
              <a:rPr lang="en-US" sz="1800" b="1" dirty="0"/>
              <a:t>WESLEY, "Sermons on Several Occasions," Vol. I, Sermon XXV</a:t>
            </a:r>
          </a:p>
        </p:txBody>
      </p:sp>
      <p:sp>
        <p:nvSpPr>
          <p:cNvPr id="7" name="Title 1"/>
          <p:cNvSpPr>
            <a:spLocks noGrp="1"/>
          </p:cNvSpPr>
          <p:nvPr>
            <p:ph type="title"/>
          </p:nvPr>
        </p:nvSpPr>
        <p:spPr>
          <a:xfrm>
            <a:off x="152400" y="228600"/>
            <a:ext cx="7924800" cy="990600"/>
          </a:xfrm>
        </p:spPr>
        <p:txBody>
          <a:bodyPr>
            <a:noAutofit/>
          </a:bodyPr>
          <a:lstStyle/>
          <a:p>
            <a:pPr lvl="0"/>
            <a:r>
              <a:rPr lang="en-US" sz="2800" dirty="0" smtClean="0"/>
              <a:t>(4) </a:t>
            </a:r>
            <a:r>
              <a:rPr lang="en-US" sz="2800" dirty="0"/>
              <a:t>So, what do the Sunday churches have to say about the keeping of Sunday</a:t>
            </a:r>
            <a:r>
              <a:rPr lang="en-US" sz="2800" dirty="0" smtClean="0"/>
              <a:t>?</a:t>
            </a:r>
            <a:endParaRPr lang="en-US" sz="2800" dirty="0"/>
          </a:p>
        </p:txBody>
      </p:sp>
      <p:sp>
        <p:nvSpPr>
          <p:cNvPr id="8" name="Text Placeholder 2"/>
          <p:cNvSpPr>
            <a:spLocks noGrp="1"/>
          </p:cNvSpPr>
          <p:nvPr>
            <p:ph type="body" idx="1"/>
          </p:nvPr>
        </p:nvSpPr>
        <p:spPr>
          <a:xfrm>
            <a:off x="213360" y="4876800"/>
            <a:ext cx="3520440" cy="609600"/>
          </a:xfrm>
        </p:spPr>
        <p:txBody>
          <a:bodyPr>
            <a:normAutofit lnSpcReduction="10000"/>
          </a:bodyPr>
          <a:lstStyle/>
          <a:p>
            <a:r>
              <a:rPr lang="en-US" dirty="0" smtClean="0"/>
              <a:t>MAJOR DENOMINATIONS ONLY. MAJOR QUOTE(S) ONLY.</a:t>
            </a:r>
            <a:endParaRPr lang="en-US" dirty="0"/>
          </a:p>
        </p:txBody>
      </p:sp>
      <p:sp>
        <p:nvSpPr>
          <p:cNvPr id="9" name="Text Placeholder 3"/>
          <p:cNvSpPr>
            <a:spLocks noGrp="1"/>
          </p:cNvSpPr>
          <p:nvPr>
            <p:ph type="body" sz="half" idx="3"/>
          </p:nvPr>
        </p:nvSpPr>
        <p:spPr>
          <a:xfrm>
            <a:off x="213360" y="5791200"/>
            <a:ext cx="3520440"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838200" y="1524000"/>
            <a:ext cx="2209800" cy="533400"/>
          </a:xfrm>
        </p:spPr>
        <p:txBody>
          <a:bodyPr>
            <a:noAutofit/>
          </a:bodyPr>
          <a:lstStyle/>
          <a:p>
            <a:r>
              <a:rPr lang="en-US" b="1" dirty="0" smtClean="0"/>
              <a:t>METHODIST:</a:t>
            </a:r>
            <a:endParaRPr lang="en-US"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3048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2872156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
            <a:ext cx="7242048" cy="548640"/>
          </a:xfrm>
        </p:spPr>
        <p:txBody>
          <a:bodyPr>
            <a:normAutofit/>
          </a:bodyPr>
          <a:lstStyle/>
          <a:p>
            <a:pPr algn="ctr"/>
            <a:r>
              <a:rPr lang="en-JM" sz="2400" dirty="0" smtClean="0">
                <a:solidFill>
                  <a:schemeClr val="tx1"/>
                </a:solidFill>
              </a:rPr>
              <a:t>WHO IS IT THAT SAID TO REMEMBER THE DAY</a:t>
            </a:r>
            <a:endParaRPr lang="en-JM" sz="2400" dirty="0">
              <a:solidFill>
                <a:schemeClr val="tx1"/>
              </a:solidFill>
            </a:endParaRPr>
          </a:p>
        </p:txBody>
      </p:sp>
      <p:sp>
        <p:nvSpPr>
          <p:cNvPr id="3" name="Content Placeholder 2"/>
          <p:cNvSpPr>
            <a:spLocks noGrp="1"/>
          </p:cNvSpPr>
          <p:nvPr>
            <p:ph sz="half" idx="1"/>
          </p:nvPr>
        </p:nvSpPr>
        <p:spPr>
          <a:xfrm>
            <a:off x="457200" y="1600200"/>
            <a:ext cx="3273552" cy="4525963"/>
          </a:xfrm>
        </p:spPr>
        <p:txBody>
          <a:bodyPr>
            <a:normAutofit fontScale="77500" lnSpcReduction="20000"/>
          </a:bodyPr>
          <a:lstStyle/>
          <a:p>
            <a:r>
              <a:rPr lang="en-JM" sz="4400" dirty="0" smtClean="0">
                <a:latin typeface="Times New Roman" panose="02020603050405020304" pitchFamily="18" charset="0"/>
                <a:cs typeface="Times New Roman" panose="02020603050405020304" pitchFamily="18" charset="0"/>
              </a:rPr>
              <a:t>WDJS</a:t>
            </a:r>
          </a:p>
          <a:p>
            <a:endParaRPr lang="en-JM" sz="4400" dirty="0">
              <a:latin typeface="Times New Roman" panose="02020603050405020304" pitchFamily="18" charset="0"/>
              <a:cs typeface="Times New Roman" panose="02020603050405020304" pitchFamily="18" charset="0"/>
            </a:endParaRPr>
          </a:p>
          <a:p>
            <a:r>
              <a:rPr lang="en-JM" sz="4400" dirty="0" smtClean="0">
                <a:latin typeface="Times New Roman" panose="02020603050405020304" pitchFamily="18" charset="0"/>
                <a:cs typeface="Times New Roman" panose="02020603050405020304" pitchFamily="18" charset="0"/>
              </a:rPr>
              <a:t>(</a:t>
            </a:r>
            <a:r>
              <a:rPr lang="en-JM" sz="4400" b="1" dirty="0" smtClean="0">
                <a:solidFill>
                  <a:srgbClr val="FF0000"/>
                </a:solidFill>
                <a:latin typeface="Times New Roman" panose="02020603050405020304" pitchFamily="18" charset="0"/>
                <a:cs typeface="Times New Roman" panose="02020603050405020304" pitchFamily="18" charset="0"/>
              </a:rPr>
              <a:t>W</a:t>
            </a:r>
            <a:r>
              <a:rPr lang="en-JM" sz="4400" dirty="0" smtClean="0">
                <a:latin typeface="Times New Roman" panose="02020603050405020304" pitchFamily="18" charset="0"/>
                <a:cs typeface="Times New Roman" panose="02020603050405020304" pitchFamily="18" charset="0"/>
              </a:rPr>
              <a:t>HAT </a:t>
            </a:r>
            <a:r>
              <a:rPr lang="en-JM" sz="4400" b="1" dirty="0" smtClean="0">
                <a:solidFill>
                  <a:srgbClr val="FF0000"/>
                </a:solidFill>
                <a:latin typeface="Times New Roman" panose="02020603050405020304" pitchFamily="18" charset="0"/>
                <a:cs typeface="Times New Roman" panose="02020603050405020304" pitchFamily="18" charset="0"/>
              </a:rPr>
              <a:t>D</a:t>
            </a:r>
            <a:r>
              <a:rPr lang="en-JM" sz="4400" dirty="0" smtClean="0">
                <a:latin typeface="Times New Roman" panose="02020603050405020304" pitchFamily="18" charset="0"/>
                <a:cs typeface="Times New Roman" panose="02020603050405020304" pitchFamily="18" charset="0"/>
              </a:rPr>
              <a:t>ID </a:t>
            </a:r>
            <a:r>
              <a:rPr lang="en-JM" sz="4400" b="1" dirty="0" smtClean="0">
                <a:solidFill>
                  <a:srgbClr val="FF0000"/>
                </a:solidFill>
                <a:latin typeface="Times New Roman" panose="02020603050405020304" pitchFamily="18" charset="0"/>
                <a:cs typeface="Times New Roman" panose="02020603050405020304" pitchFamily="18" charset="0"/>
              </a:rPr>
              <a:t>J</a:t>
            </a:r>
            <a:r>
              <a:rPr lang="en-JM" sz="4400" dirty="0" smtClean="0">
                <a:latin typeface="Times New Roman" panose="02020603050405020304" pitchFamily="18" charset="0"/>
                <a:cs typeface="Times New Roman" panose="02020603050405020304" pitchFamily="18" charset="0"/>
              </a:rPr>
              <a:t>ESUS </a:t>
            </a:r>
            <a:r>
              <a:rPr lang="en-JM" sz="4400" b="1" dirty="0" smtClean="0">
                <a:solidFill>
                  <a:srgbClr val="FF0000"/>
                </a:solidFill>
                <a:latin typeface="Times New Roman" panose="02020603050405020304" pitchFamily="18" charset="0"/>
                <a:cs typeface="Times New Roman" panose="02020603050405020304" pitchFamily="18" charset="0"/>
              </a:rPr>
              <a:t>S</a:t>
            </a:r>
            <a:r>
              <a:rPr lang="en-JM" sz="4400" dirty="0" smtClean="0">
                <a:latin typeface="Times New Roman" panose="02020603050405020304" pitchFamily="18" charset="0"/>
                <a:cs typeface="Times New Roman" panose="02020603050405020304" pitchFamily="18" charset="0"/>
              </a:rPr>
              <a:t>AY)</a:t>
            </a:r>
          </a:p>
          <a:p>
            <a:endParaRPr lang="en-JM" sz="4400" dirty="0">
              <a:latin typeface="Times New Roman" panose="02020603050405020304" pitchFamily="18" charset="0"/>
              <a:cs typeface="Times New Roman" panose="02020603050405020304" pitchFamily="18" charset="0"/>
            </a:endParaRPr>
          </a:p>
          <a:p>
            <a:r>
              <a:rPr lang="en-JM" sz="4400" dirty="0">
                <a:latin typeface="Times New Roman" panose="02020603050405020304" pitchFamily="18" charset="0"/>
                <a:cs typeface="Times New Roman" panose="02020603050405020304" pitchFamily="18" charset="0"/>
              </a:rPr>
              <a:t>John 14:15 </a:t>
            </a:r>
          </a:p>
          <a:p>
            <a:r>
              <a:rPr lang="en-JM" sz="4400" dirty="0">
                <a:latin typeface="Times New Roman" panose="02020603050405020304" pitchFamily="18" charset="0"/>
                <a:cs typeface="Times New Roman" panose="02020603050405020304" pitchFamily="18" charset="0"/>
              </a:rPr>
              <a:t>If ye love me, keep </a:t>
            </a:r>
            <a:r>
              <a:rPr lang="en-JM" sz="4400" b="1" u="sng" dirty="0">
                <a:latin typeface="Times New Roman" panose="02020603050405020304" pitchFamily="18" charset="0"/>
                <a:cs typeface="Times New Roman" panose="02020603050405020304" pitchFamily="18" charset="0"/>
              </a:rPr>
              <a:t>my</a:t>
            </a:r>
            <a:r>
              <a:rPr lang="en-JM" sz="4400" dirty="0">
                <a:latin typeface="Times New Roman" panose="02020603050405020304" pitchFamily="18" charset="0"/>
                <a:cs typeface="Times New Roman" panose="02020603050405020304" pitchFamily="18" charset="0"/>
              </a:rPr>
              <a:t> commandments</a:t>
            </a:r>
            <a:r>
              <a:rPr lang="en-JM" sz="2000" dirty="0">
                <a:latin typeface="Times New Roman" panose="02020603050405020304" pitchFamily="18" charset="0"/>
                <a:cs typeface="Times New Roman" panose="02020603050405020304" pitchFamily="18" charset="0"/>
              </a:rPr>
              <a:t>.</a:t>
            </a:r>
          </a:p>
          <a:p>
            <a:endParaRPr lang="en-JM" sz="2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3730752" y="1371600"/>
            <a:ext cx="4041648" cy="4724400"/>
          </a:xfrm>
        </p:spPr>
        <p:txBody>
          <a:bodyPr>
            <a:noAutofit/>
          </a:bodyPr>
          <a:lstStyle/>
          <a:p>
            <a:r>
              <a:rPr lang="en-JM" sz="2000" dirty="0" smtClean="0"/>
              <a:t>1 </a:t>
            </a:r>
            <a:r>
              <a:rPr lang="en-JM" sz="2000" dirty="0"/>
              <a:t>In the beginning was the Word, and the Word was with God, and the Word was God</a:t>
            </a:r>
            <a:r>
              <a:rPr lang="en-JM" sz="2000" dirty="0" smtClean="0"/>
              <a:t>.</a:t>
            </a:r>
            <a:endParaRPr lang="en-JM" sz="2000" dirty="0"/>
          </a:p>
          <a:p>
            <a:r>
              <a:rPr lang="en-JM" sz="2000" dirty="0"/>
              <a:t>2 The same was in the beginning with God</a:t>
            </a:r>
            <a:r>
              <a:rPr lang="en-JM" sz="2000" dirty="0" smtClean="0"/>
              <a:t>.</a:t>
            </a:r>
            <a:endParaRPr lang="en-JM" sz="2000" dirty="0"/>
          </a:p>
          <a:p>
            <a:r>
              <a:rPr lang="en-JM" sz="2000" dirty="0"/>
              <a:t>3 All things were made by him; and without him was not any thing made that was made</a:t>
            </a:r>
            <a:r>
              <a:rPr lang="en-JM" sz="2000" dirty="0" smtClean="0"/>
              <a:t>.</a:t>
            </a:r>
          </a:p>
          <a:p>
            <a:r>
              <a:rPr lang="en-JM" sz="2000" dirty="0"/>
              <a:t>14 And the Word was made flesh, and dwelt among us, (and we beheld his glory, the glory as of the only begotten of the Father,) full of grace and truth.</a:t>
            </a:r>
          </a:p>
          <a:p>
            <a:endParaRPr lang="en-JM" sz="2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146984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681761" y="1295400"/>
            <a:ext cx="4319239" cy="5334000"/>
          </a:xfrm>
        </p:spPr>
        <p:txBody>
          <a:bodyPr>
            <a:noAutofit/>
          </a:bodyPr>
          <a:lstStyle/>
          <a:p>
            <a:r>
              <a:rPr lang="en-US" sz="1700" dirty="0"/>
              <a:t>"The Christian Sabbath (Sunday) is not in the Scriptures, and was not by the primitive church called the Sabbath." </a:t>
            </a:r>
            <a:r>
              <a:rPr lang="en-US" sz="1700" b="1" dirty="0"/>
              <a:t>Dwight's Theology, Vol. 14, p. </a:t>
            </a:r>
            <a:r>
              <a:rPr lang="en-US" sz="1700" b="1" dirty="0" smtClean="0"/>
              <a:t>401</a:t>
            </a:r>
          </a:p>
          <a:p>
            <a:r>
              <a:rPr lang="en-US" sz="1700" dirty="0"/>
              <a:t>"The observance of the seventh-day Sabbath did not cease till it was abolished after the [Roman] empire became Christian," </a:t>
            </a:r>
            <a:r>
              <a:rPr lang="en-US" sz="1700" b="1" dirty="0" smtClean="0"/>
              <a:t>¬               American </a:t>
            </a:r>
            <a:r>
              <a:rPr lang="en-US" sz="1700" b="1" dirty="0"/>
              <a:t>Presbyterian Board of Publication, Tract No. </a:t>
            </a:r>
            <a:r>
              <a:rPr lang="en-US" sz="1700" b="1" dirty="0" smtClean="0"/>
              <a:t>118</a:t>
            </a:r>
          </a:p>
          <a:p>
            <a:r>
              <a:rPr lang="en-US" sz="1700" dirty="0"/>
              <a:t>"There is no word, no hint in the New Testament about abstaining from work on Sunday. The observance of Ash Wednesday, or Lent, stands exactly on the same footing as the observance of Sunday. Into the rest of Sunday no Divine Law enters." </a:t>
            </a:r>
            <a:r>
              <a:rPr lang="en-US" sz="1700" dirty="0" smtClean="0"/>
              <a:t>                      </a:t>
            </a:r>
            <a:r>
              <a:rPr lang="en-US" sz="1700" b="1" dirty="0" smtClean="0"/>
              <a:t>Canon </a:t>
            </a:r>
            <a:r>
              <a:rPr lang="en-US" sz="1700" b="1" dirty="0"/>
              <a:t>Eyton, in The Ten Commandments</a:t>
            </a:r>
          </a:p>
        </p:txBody>
      </p:sp>
      <p:sp>
        <p:nvSpPr>
          <p:cNvPr id="7" name="Title 1"/>
          <p:cNvSpPr>
            <a:spLocks noGrp="1"/>
          </p:cNvSpPr>
          <p:nvPr>
            <p:ph type="title"/>
          </p:nvPr>
        </p:nvSpPr>
        <p:spPr>
          <a:xfrm>
            <a:off x="152400" y="76200"/>
            <a:ext cx="7924800" cy="838200"/>
          </a:xfrm>
        </p:spPr>
        <p:txBody>
          <a:bodyPr>
            <a:noAutofit/>
          </a:bodyPr>
          <a:lstStyle/>
          <a:p>
            <a:pPr lvl="0"/>
            <a:r>
              <a:rPr lang="en-US" sz="2400" dirty="0" smtClean="0"/>
              <a:t>(4) </a:t>
            </a:r>
            <a:r>
              <a:rPr lang="en-US" sz="2400" dirty="0"/>
              <a:t>So, what do the Sunday churches have to say about the keeping of Sunday</a:t>
            </a:r>
            <a:r>
              <a:rPr lang="en-US" sz="2400" dirty="0" smtClean="0"/>
              <a:t>?</a:t>
            </a:r>
            <a:endParaRPr lang="en-US" sz="2400" dirty="0"/>
          </a:p>
        </p:txBody>
      </p:sp>
      <p:sp>
        <p:nvSpPr>
          <p:cNvPr id="8" name="Text Placeholder 2"/>
          <p:cNvSpPr>
            <a:spLocks noGrp="1"/>
          </p:cNvSpPr>
          <p:nvPr>
            <p:ph type="body" idx="1"/>
          </p:nvPr>
        </p:nvSpPr>
        <p:spPr>
          <a:xfrm>
            <a:off x="304800" y="4953000"/>
            <a:ext cx="3148361" cy="609600"/>
          </a:xfrm>
        </p:spPr>
        <p:txBody>
          <a:bodyPr>
            <a:normAutofit/>
          </a:bodyPr>
          <a:lstStyle/>
          <a:p>
            <a:r>
              <a:rPr lang="en-US" sz="1600" dirty="0" smtClean="0"/>
              <a:t>MAJOR DENOMINATIONS ONLY. MAJOR QUOTE(S) ONLY.</a:t>
            </a:r>
            <a:endParaRPr lang="en-US" sz="1600" dirty="0"/>
          </a:p>
        </p:txBody>
      </p:sp>
      <p:sp>
        <p:nvSpPr>
          <p:cNvPr id="9" name="Text Placeholder 3"/>
          <p:cNvSpPr>
            <a:spLocks noGrp="1"/>
          </p:cNvSpPr>
          <p:nvPr>
            <p:ph type="body" sz="half" idx="3"/>
          </p:nvPr>
        </p:nvSpPr>
        <p:spPr>
          <a:xfrm>
            <a:off x="304800" y="5791200"/>
            <a:ext cx="3136392" cy="685800"/>
          </a:xfrm>
        </p:spPr>
        <p:txBody>
          <a:bodyPr>
            <a:normAutofit fontScale="85000" lnSpcReduction="20000"/>
          </a:bodyPr>
          <a:lstStyle/>
          <a:p>
            <a:r>
              <a:rPr lang="en-US" dirty="0" smtClean="0"/>
              <a:t>OFFICIAL STATEMENTS OF THE DENOMINATION OR ITS REPRESENTATIVES OR AUTHORS</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533400" y="1295400"/>
            <a:ext cx="2667000" cy="533400"/>
          </a:xfrm>
        </p:spPr>
        <p:txBody>
          <a:bodyPr>
            <a:noAutofit/>
          </a:bodyPr>
          <a:lstStyle/>
          <a:p>
            <a:r>
              <a:rPr lang="en-US" b="1" dirty="0" smtClean="0"/>
              <a:t>PRESBYTERIAN:</a:t>
            </a:r>
            <a:endParaRPr lang="en-US" b="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337696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899116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114800" y="1676400"/>
            <a:ext cx="3886200" cy="3886200"/>
          </a:xfrm>
        </p:spPr>
        <p:txBody>
          <a:bodyPr>
            <a:noAutofit/>
          </a:bodyPr>
          <a:lstStyle/>
          <a:p>
            <a:r>
              <a:rPr lang="en-US" sz="1900" dirty="0"/>
              <a:t>"The observance of the Lord's Day (Sunday) is founded not on any command of God, but on the authority of the Church." </a:t>
            </a:r>
            <a:r>
              <a:rPr lang="en-US" sz="1900" b="1" dirty="0"/>
              <a:t>Augsburg Confession of </a:t>
            </a:r>
            <a:r>
              <a:rPr lang="en-US" sz="1900" b="1" dirty="0" smtClean="0"/>
              <a:t>Faith</a:t>
            </a:r>
          </a:p>
          <a:p>
            <a:pPr marL="0" indent="0">
              <a:buNone/>
            </a:pPr>
            <a:endParaRPr lang="en-US" sz="1900" b="1" dirty="0" smtClean="0"/>
          </a:p>
          <a:p>
            <a:r>
              <a:rPr lang="en-US" sz="1900" dirty="0"/>
              <a:t>"The festival of Sunday, like all other festivals, was always only a human ordinance."- </a:t>
            </a:r>
            <a:r>
              <a:rPr lang="en-US" sz="1900" b="1" dirty="0"/>
              <a:t>AUGUSTUS NEANDER, "History of the Christian Religion and Church," Vol. 1, page 186.</a:t>
            </a:r>
            <a:br>
              <a:rPr lang="en-US" sz="1900" b="1" dirty="0"/>
            </a:br>
            <a:endParaRPr lang="en-US" sz="1900" b="1" dirty="0"/>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(4) </a:t>
            </a:r>
            <a:r>
              <a:rPr lang="en-US" sz="2800" dirty="0"/>
              <a:t>So, what do the Sunday churches have to say about the keeping of Sunday</a:t>
            </a:r>
            <a:r>
              <a:rPr lang="en-US" sz="2800" dirty="0" smtClean="0"/>
              <a:t>?</a:t>
            </a:r>
            <a:endParaRPr lang="en-US" sz="2800" dirty="0"/>
          </a:p>
        </p:txBody>
      </p:sp>
      <p:sp>
        <p:nvSpPr>
          <p:cNvPr id="8" name="Text Placeholder 2"/>
          <p:cNvSpPr>
            <a:spLocks noGrp="1"/>
          </p:cNvSpPr>
          <p:nvPr>
            <p:ph type="body" idx="1"/>
          </p:nvPr>
        </p:nvSpPr>
        <p:spPr>
          <a:xfrm>
            <a:off x="457200" y="5867400"/>
            <a:ext cx="3520440" cy="609600"/>
          </a:xfrm>
        </p:spPr>
        <p:txBody>
          <a:bodyPr>
            <a:normAutofit lnSpcReduction="10000"/>
          </a:bodyPr>
          <a:lstStyle/>
          <a:p>
            <a:r>
              <a:rPr lang="en-US" dirty="0" smtClean="0"/>
              <a:t>MAJOR DENOMINATIONS ONLY. MAJOR QUOTE(S) ONLY.</a:t>
            </a:r>
            <a:endParaRPr lang="en-US"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914400" y="1589603"/>
            <a:ext cx="2133600" cy="533400"/>
          </a:xfrm>
        </p:spPr>
        <p:txBody>
          <a:bodyPr>
            <a:noAutofit/>
          </a:bodyPr>
          <a:lstStyle/>
          <a:p>
            <a:r>
              <a:rPr lang="en-US" b="1" dirty="0" smtClean="0"/>
              <a:t>LUTHERAN:</a:t>
            </a:r>
            <a:endParaRPr lang="en-US" b="1" dirty="0"/>
          </a:p>
        </p:txBody>
      </p:sp>
      <p:sp>
        <p:nvSpPr>
          <p:cNvPr id="11" name="Text Placeholder 3"/>
          <p:cNvSpPr>
            <a:spLocks noGrp="1"/>
          </p:cNvSpPr>
          <p:nvPr>
            <p:ph type="body" sz="half" idx="3"/>
          </p:nvPr>
        </p:nvSpPr>
        <p:spPr>
          <a:xfrm>
            <a:off x="4178808" y="5791200"/>
            <a:ext cx="3520440" cy="685800"/>
          </a:xfrm>
        </p:spPr>
        <p:txBody>
          <a:bodyPr>
            <a:normAutofit fontScale="85000" lnSpcReduction="20000"/>
          </a:bodyPr>
          <a:lstStyle/>
          <a:p>
            <a:r>
              <a:rPr lang="en-US" dirty="0" smtClean="0"/>
              <a:t>OFFICIAL STATEMENTS OF THE DENOMINATION OR ITS REPRESENTATIVES OR AUTHORS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 y="2505074"/>
            <a:ext cx="3443288" cy="26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3345715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977640" y="1597152"/>
            <a:ext cx="4099560" cy="5032248"/>
          </a:xfrm>
        </p:spPr>
        <p:txBody>
          <a:bodyPr>
            <a:noAutofit/>
          </a:bodyPr>
          <a:lstStyle/>
          <a:p>
            <a:r>
              <a:rPr lang="en-US" sz="2100" dirty="0"/>
              <a:t>"The Christians in the ancient church very soon distinguished the first day of the week, Sunday; however, not as a Sabbath, but as an assembly day of the church, to study the Word of God together, and to celebrate the ordinances one with another: without a shadow of doubt, this took place as early as the first part of the second century</a:t>
            </a:r>
            <a:r>
              <a:rPr lang="en-US" sz="2100" dirty="0" smtClean="0"/>
              <a:t>."-          </a:t>
            </a:r>
            <a:r>
              <a:rPr lang="en-US" sz="2100" b="1" dirty="0" smtClean="0"/>
              <a:t>Bishop </a:t>
            </a:r>
            <a:r>
              <a:rPr lang="en-US" sz="2100" b="1" dirty="0"/>
              <a:t>GRIMELUND, "History of the Sabbath," page 60</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solidFill>
                  <a:schemeClr val="tx1"/>
                </a:solidFill>
              </a:rPr>
              <a:t>(4) </a:t>
            </a:r>
            <a:r>
              <a:rPr lang="en-US" sz="2800" dirty="0">
                <a:solidFill>
                  <a:schemeClr val="tx1"/>
                </a:solidFill>
              </a:rPr>
              <a:t>So, what do the Sunday churches have to say about the keeping of Sunday</a:t>
            </a:r>
            <a:r>
              <a:rPr lang="en-US" sz="2800" dirty="0" smtClean="0">
                <a:solidFill>
                  <a:schemeClr val="tx1"/>
                </a:solidFill>
              </a:rPr>
              <a:t>?</a:t>
            </a:r>
            <a:endParaRPr lang="en-US" sz="2800" dirty="0">
              <a:solidFill>
                <a:schemeClr val="tx1"/>
              </a:solidFill>
            </a:endParaRPr>
          </a:p>
        </p:txBody>
      </p:sp>
      <p:sp>
        <p:nvSpPr>
          <p:cNvPr id="8" name="Text Placeholder 2"/>
          <p:cNvSpPr>
            <a:spLocks noGrp="1"/>
          </p:cNvSpPr>
          <p:nvPr>
            <p:ph type="body" idx="1"/>
          </p:nvPr>
        </p:nvSpPr>
        <p:spPr>
          <a:xfrm>
            <a:off x="457200" y="5029200"/>
            <a:ext cx="3520440" cy="609600"/>
          </a:xfrm>
        </p:spPr>
        <p:txBody>
          <a:bodyPr>
            <a:normAutofit/>
          </a:bodyPr>
          <a:lstStyle/>
          <a:p>
            <a:r>
              <a:rPr lang="en-US" sz="1600" dirty="0" smtClean="0"/>
              <a:t>MAJOR DENOMINATIONS ONLY. MAJOR QUOTE(S) ONLY.</a:t>
            </a:r>
            <a:endParaRPr lang="en-US" sz="1600" dirty="0"/>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914400" y="1399790"/>
            <a:ext cx="2133600" cy="533400"/>
          </a:xfrm>
        </p:spPr>
        <p:txBody>
          <a:bodyPr>
            <a:noAutofit/>
          </a:bodyPr>
          <a:lstStyle/>
          <a:p>
            <a:r>
              <a:rPr lang="en-US" b="1" dirty="0" smtClean="0"/>
              <a:t>LUTHERAN:</a:t>
            </a:r>
            <a:endParaRPr lang="en-US" b="1" dirty="0"/>
          </a:p>
        </p:txBody>
      </p:sp>
      <p:sp>
        <p:nvSpPr>
          <p:cNvPr id="11" name="Text Placeholder 3"/>
          <p:cNvSpPr>
            <a:spLocks noGrp="1"/>
          </p:cNvSpPr>
          <p:nvPr>
            <p:ph type="body" sz="half" idx="3"/>
          </p:nvPr>
        </p:nvSpPr>
        <p:spPr>
          <a:xfrm>
            <a:off x="457200" y="5867400"/>
            <a:ext cx="3520440" cy="685800"/>
          </a:xfrm>
        </p:spPr>
        <p:txBody>
          <a:bodyPr>
            <a:normAutofit fontScale="85000" lnSpcReduction="20000"/>
          </a:bodyPr>
          <a:lstStyle/>
          <a:p>
            <a:r>
              <a:rPr lang="en-US" dirty="0" smtClean="0"/>
              <a:t>OFFICIAL STATEMENTS OF THE DENOMINATION OR ITS REPRESENTATIVES OR AUTHORS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3630024" cy="287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1555809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60" y="228600"/>
            <a:ext cx="7242048" cy="701040"/>
          </a:xfrm>
        </p:spPr>
        <p:txBody>
          <a:bodyPr>
            <a:normAutofit/>
          </a:bodyPr>
          <a:lstStyle/>
          <a:p>
            <a:pPr algn="ctr"/>
            <a:r>
              <a:rPr lang="en-JM" sz="3000" dirty="0">
                <a:hlinkClick r:id="rId2"/>
              </a:rPr>
              <a:t>http://www.sabbathtruth.com</a:t>
            </a:r>
            <a:r>
              <a:rPr lang="en-JM" sz="3000" dirty="0" smtClean="0">
                <a:hlinkClick r:id="rId2"/>
              </a:rPr>
              <a:t>/</a:t>
            </a:r>
            <a:r>
              <a:rPr lang="en-JM" sz="3000" dirty="0" smtClean="0"/>
              <a:t> </a:t>
            </a:r>
            <a:endParaRPr lang="en-JM" sz="3000" dirty="0"/>
          </a:p>
        </p:txBody>
      </p:sp>
      <p:sp>
        <p:nvSpPr>
          <p:cNvPr id="3" name="Content Placeholder 2"/>
          <p:cNvSpPr>
            <a:spLocks noGrp="1"/>
          </p:cNvSpPr>
          <p:nvPr>
            <p:ph sz="half" idx="1"/>
          </p:nvPr>
        </p:nvSpPr>
        <p:spPr/>
        <p:txBody>
          <a:bodyPr/>
          <a:lstStyle/>
          <a:p>
            <a:r>
              <a:rPr lang="en-JM" dirty="0" smtClean="0"/>
              <a:t>There are a lot more! </a:t>
            </a:r>
            <a:endParaRPr lang="en-JM" dirty="0"/>
          </a:p>
        </p:txBody>
      </p:sp>
      <p:sp>
        <p:nvSpPr>
          <p:cNvPr id="4" name="Content Placeholder 3"/>
          <p:cNvSpPr>
            <a:spLocks noGrp="1"/>
          </p:cNvSpPr>
          <p:nvPr>
            <p:ph sz="half" idx="2"/>
          </p:nvPr>
        </p:nvSpPr>
        <p:spPr/>
        <p:txBody>
          <a:bodyPr/>
          <a:lstStyle/>
          <a:p>
            <a:r>
              <a:rPr lang="en-JM" dirty="0" smtClean="0"/>
              <a:t>God bless!</a:t>
            </a:r>
            <a:endParaRPr lang="en-JM" dirty="0"/>
          </a:p>
        </p:txBody>
      </p:sp>
      <p:sp>
        <p:nvSpPr>
          <p:cNvPr id="5" name="TextBox 4"/>
          <p:cNvSpPr txBox="1"/>
          <p:nvPr/>
        </p:nvSpPr>
        <p:spPr>
          <a:xfrm>
            <a:off x="457200" y="6248399"/>
            <a:ext cx="1143000" cy="461665"/>
          </a:xfrm>
          <a:prstGeom prst="rect">
            <a:avLst/>
          </a:prstGeom>
          <a:noFill/>
        </p:spPr>
        <p:txBody>
          <a:bodyPr wrap="square" rtlCol="0">
            <a:spAutoFit/>
          </a:bodyPr>
          <a:lstStyle/>
          <a:p>
            <a:r>
              <a:rPr lang="en-US" sz="2400" b="1" dirty="0" smtClean="0"/>
              <a:t>PAUSE</a:t>
            </a:r>
            <a:endParaRPr lang="en-US" sz="2400" b="1"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1588080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533400"/>
            <a:ext cx="5486400" cy="4343400"/>
          </a:xfrm>
        </p:spPr>
        <p:txBody>
          <a:bodyPr/>
          <a:lstStyle/>
          <a:p>
            <a:r>
              <a:rPr lang="en-US" sz="4400" dirty="0" smtClean="0">
                <a:solidFill>
                  <a:schemeClr val="bg1"/>
                </a:solidFill>
              </a:rPr>
              <a:t>(5) </a:t>
            </a:r>
            <a:r>
              <a:rPr lang="en-US" sz="4400" dirty="0">
                <a:solidFill>
                  <a:schemeClr val="bg1"/>
                </a:solidFill>
              </a:rPr>
              <a:t>But, I heard that the change of the day is </a:t>
            </a:r>
            <a:r>
              <a:rPr lang="en-US" sz="4400" u="sng" dirty="0">
                <a:solidFill>
                  <a:schemeClr val="bg1"/>
                </a:solidFill>
              </a:rPr>
              <a:t>in the Bible</a:t>
            </a:r>
            <a:r>
              <a:rPr lang="en-US" sz="4400" dirty="0">
                <a:solidFill>
                  <a:schemeClr val="bg1"/>
                </a:solidFill>
              </a:rPr>
              <a:t>!! </a:t>
            </a:r>
            <a:r>
              <a:rPr lang="en-US" sz="4400" dirty="0" smtClean="0">
                <a:solidFill>
                  <a:schemeClr val="bg1"/>
                </a:solidFill>
              </a:rPr>
              <a:t/>
            </a:r>
            <a:br>
              <a:rPr lang="en-US" sz="4400" dirty="0" smtClean="0">
                <a:solidFill>
                  <a:schemeClr val="bg1"/>
                </a:solidFill>
              </a:rPr>
            </a:br>
            <a:r>
              <a:rPr lang="en-US" sz="4400" dirty="0" smtClean="0">
                <a:solidFill>
                  <a:schemeClr val="bg1"/>
                </a:solidFill>
              </a:rPr>
              <a:t>Isn’t </a:t>
            </a:r>
            <a:r>
              <a:rPr lang="en-US" sz="4400" dirty="0">
                <a:solidFill>
                  <a:schemeClr val="bg1"/>
                </a:solidFill>
              </a:rPr>
              <a:t>it?</a:t>
            </a:r>
            <a:endParaRPr lang="en-US" dirty="0">
              <a:solidFill>
                <a:schemeClr val="bg1"/>
              </a:solidFill>
            </a:endParaRPr>
          </a:p>
        </p:txBody>
      </p:sp>
    </p:spTree>
    <p:extLst>
      <p:ext uri="{BB962C8B-B14F-4D97-AF65-F5344CB8AC3E}">
        <p14:creationId xmlns:p14="http://schemas.microsoft.com/office/powerpoint/2010/main" val="2189282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228600"/>
            <a:ext cx="7924800" cy="990600"/>
          </a:xfrm>
        </p:spPr>
        <p:txBody>
          <a:bodyPr>
            <a:noAutofit/>
          </a:bodyPr>
          <a:lstStyle/>
          <a:p>
            <a:pPr lvl="0"/>
            <a:r>
              <a:rPr lang="en-US" sz="2800" dirty="0" smtClean="0">
                <a:solidFill>
                  <a:schemeClr val="tx1"/>
                </a:solidFill>
              </a:rPr>
              <a:t>(5) </a:t>
            </a:r>
            <a:r>
              <a:rPr lang="en-US" sz="2800" dirty="0">
                <a:solidFill>
                  <a:schemeClr val="tx1"/>
                </a:solidFill>
              </a:rPr>
              <a:t>But, I heard that the change of the day is </a:t>
            </a:r>
            <a:r>
              <a:rPr lang="en-US" sz="2800" u="sng" dirty="0">
                <a:solidFill>
                  <a:schemeClr val="tx1"/>
                </a:solidFill>
              </a:rPr>
              <a:t>in the Bible</a:t>
            </a:r>
            <a:r>
              <a:rPr lang="en-US" sz="2800" dirty="0">
                <a:solidFill>
                  <a:schemeClr val="tx1"/>
                </a:solidFill>
              </a:rPr>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381000" y="1676400"/>
            <a:ext cx="7543800" cy="4800600"/>
          </a:xfrm>
        </p:spPr>
        <p:style>
          <a:lnRef idx="3">
            <a:schemeClr val="lt1"/>
          </a:lnRef>
          <a:fillRef idx="1">
            <a:schemeClr val="dk1"/>
          </a:fillRef>
          <a:effectRef idx="1">
            <a:schemeClr val="dk1"/>
          </a:effectRef>
          <a:fontRef idx="minor">
            <a:schemeClr val="lt1"/>
          </a:fontRef>
        </p:style>
        <p:txBody>
          <a:bodyPr>
            <a:noAutofit/>
          </a:bodyPr>
          <a:lstStyle/>
          <a:p>
            <a:r>
              <a:rPr lang="en-US" b="1" dirty="0" smtClean="0">
                <a:solidFill>
                  <a:schemeClr val="bg1"/>
                </a:solidFill>
              </a:rPr>
              <a:t>AS MENTIONED EARLIER, THE WORD “</a:t>
            </a:r>
            <a:r>
              <a:rPr lang="en-US" b="1" u="sng" dirty="0" smtClean="0">
                <a:solidFill>
                  <a:schemeClr val="bg1"/>
                </a:solidFill>
              </a:rPr>
              <a:t>SUNDAY</a:t>
            </a:r>
            <a:r>
              <a:rPr lang="en-US" b="1" dirty="0" smtClean="0">
                <a:solidFill>
                  <a:schemeClr val="bg1"/>
                </a:solidFill>
              </a:rPr>
              <a:t>” DOES NOT APPEAR IN THE BIBLE BUT THE PHRASE: “</a:t>
            </a:r>
            <a:r>
              <a:rPr lang="en-US" b="1" u="sng" dirty="0" smtClean="0">
                <a:solidFill>
                  <a:schemeClr val="bg1"/>
                </a:solidFill>
              </a:rPr>
              <a:t>THE FIRST DAY OF THE WEEK</a:t>
            </a:r>
            <a:r>
              <a:rPr lang="en-US" b="1" dirty="0" smtClean="0">
                <a:solidFill>
                  <a:schemeClr val="bg1"/>
                </a:solidFill>
              </a:rPr>
              <a:t>.”</a:t>
            </a:r>
          </a:p>
          <a:p>
            <a:endParaRPr lang="en-US" b="1" dirty="0" smtClean="0">
              <a:solidFill>
                <a:schemeClr val="bg1"/>
              </a:solidFill>
            </a:endParaRPr>
          </a:p>
          <a:p>
            <a:r>
              <a:rPr lang="en-US" b="1" dirty="0" smtClean="0">
                <a:solidFill>
                  <a:schemeClr val="bg1"/>
                </a:solidFill>
              </a:rPr>
              <a:t>THIS PHRASE IS MENTIONED EIGHT (8) TIMES IN THE BIBLE. SO, IF THERE WAS A CHANGE IT WOULD BE MENTIONED IN AT LEAST ONE OF THOSE TEXTS. SO, AS WE LOOK AT THESE TEXTS, LET US ASK THE QUESTION: </a:t>
            </a:r>
          </a:p>
          <a:p>
            <a:pPr marL="0" indent="0">
              <a:buNone/>
            </a:pPr>
            <a:endParaRPr lang="en-US" sz="2000" b="1" dirty="0" smtClean="0">
              <a:solidFill>
                <a:srgbClr val="FFFF00"/>
              </a:solidFill>
            </a:endParaRPr>
          </a:p>
          <a:p>
            <a:r>
              <a:rPr lang="en-US" sz="2000" b="1" dirty="0" smtClean="0">
                <a:solidFill>
                  <a:srgbClr val="FFFF00"/>
                </a:solidFill>
              </a:rPr>
              <a:t>“DOES IT SAY THAT THE SABBATH IS NOW CHANGED TO THE FIRST DAY OF THE WEEK?” </a:t>
            </a:r>
            <a:endParaRPr lang="en-US" sz="2000"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1449644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362200"/>
            <a:ext cx="7162800" cy="3276600"/>
          </a:xfrm>
        </p:spPr>
        <p:txBody>
          <a:bodyPr>
            <a:noAutofit/>
          </a:bodyPr>
          <a:lstStyle/>
          <a:p>
            <a:r>
              <a:rPr lang="en-US" sz="3600" b="1" dirty="0"/>
              <a:t>In the end of the sabbath, as it began to dawn toward </a:t>
            </a:r>
            <a:r>
              <a:rPr lang="en-US" sz="3600" b="1" u="sng" dirty="0"/>
              <a:t>the first day of the week</a:t>
            </a:r>
            <a:r>
              <a:rPr lang="en-US" sz="3600" b="1" dirty="0"/>
              <a:t>, came Mary Magdalene and the other Mary to see the sepulchre.</a:t>
            </a:r>
          </a:p>
        </p:txBody>
      </p:sp>
      <p:sp>
        <p:nvSpPr>
          <p:cNvPr id="7" name="Title 1"/>
          <p:cNvSpPr>
            <a:spLocks noGrp="1"/>
          </p:cNvSpPr>
          <p:nvPr>
            <p:ph type="title"/>
          </p:nvPr>
        </p:nvSpPr>
        <p:spPr>
          <a:xfrm>
            <a:off x="304800" y="152400"/>
            <a:ext cx="7543800" cy="990600"/>
          </a:xfrm>
        </p:spPr>
        <p:txBody>
          <a:bodyPr>
            <a:noAutofit/>
          </a:bodyPr>
          <a:lstStyle/>
          <a:p>
            <a:pPr lvl="0"/>
            <a:r>
              <a:rPr lang="en-US" sz="2800" dirty="0" smtClean="0">
                <a:solidFill>
                  <a:schemeClr val="tx1"/>
                </a:solidFill>
              </a:rPr>
              <a:t>(5) </a:t>
            </a:r>
            <a:r>
              <a:rPr lang="en-US" sz="2800" dirty="0">
                <a:solidFill>
                  <a:schemeClr val="tx1"/>
                </a:solidFill>
              </a:rPr>
              <a:t>But, I heard that the change of the day is </a:t>
            </a:r>
            <a:r>
              <a:rPr lang="en-US" sz="2800" u="sng" dirty="0">
                <a:solidFill>
                  <a:schemeClr val="tx1"/>
                </a:solidFill>
              </a:rPr>
              <a:t>in the Bible</a:t>
            </a:r>
            <a:r>
              <a:rPr lang="en-US" sz="2800" dirty="0">
                <a:solidFill>
                  <a:schemeClr val="tx1"/>
                </a:solidFill>
              </a:rPr>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5240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MATTHEW 28:1</a:t>
            </a:r>
            <a:endParaRPr lang="en-US" sz="2600" b="1" dirty="0">
              <a:solidFill>
                <a:srgbClr val="6600FF"/>
              </a:solidFill>
              <a:effectLst>
                <a:outerShdw blurRad="38100" dist="38100" dir="2700000" algn="tl">
                  <a:srgbClr val="000000">
                    <a:alpha val="43137"/>
                  </a:srgbClr>
                </a:outerShdw>
              </a:effectLst>
            </a:endParaRPr>
          </a:p>
        </p:txBody>
      </p:sp>
      <p:sp>
        <p:nvSpPr>
          <p:cNvPr id="2" name="TextBox 1"/>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4" name="Right Arrow 3"/>
          <p:cNvSpPr/>
          <p:nvPr/>
        </p:nvSpPr>
        <p:spPr>
          <a:xfrm>
            <a:off x="740229" y="1620407"/>
            <a:ext cx="12954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ONE!</a:t>
            </a:r>
            <a:endParaRPr lang="en-JM" sz="12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56</a:t>
            </a:fld>
            <a:endParaRPr lang="en-US"/>
          </a:p>
        </p:txBody>
      </p:sp>
    </p:spTree>
    <p:extLst>
      <p:ext uri="{BB962C8B-B14F-4D97-AF65-F5344CB8AC3E}">
        <p14:creationId xmlns:p14="http://schemas.microsoft.com/office/powerpoint/2010/main" val="293911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362200"/>
            <a:ext cx="7162800" cy="3276600"/>
          </a:xfrm>
        </p:spPr>
        <p:txBody>
          <a:bodyPr>
            <a:noAutofit/>
          </a:bodyPr>
          <a:lstStyle/>
          <a:p>
            <a:r>
              <a:rPr lang="en-US" sz="3600" b="1" dirty="0"/>
              <a:t>And very early in the morning </a:t>
            </a:r>
            <a:r>
              <a:rPr lang="en-US" sz="3600" b="1" u="sng" dirty="0"/>
              <a:t>the first day of the week</a:t>
            </a:r>
            <a:r>
              <a:rPr lang="en-US" sz="3600" b="1" dirty="0"/>
              <a:t>, they came unto the sepulchre at the rising of the sun.</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5240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MARK 16:2</a:t>
            </a:r>
            <a:endParaRPr lang="en-US" sz="2600" b="1" dirty="0">
              <a:solidFill>
                <a:srgbClr val="6600FF"/>
              </a:solidFill>
              <a:effectLst>
                <a:outerShdw blurRad="38100" dist="38100" dir="2700000" algn="tl">
                  <a:srgbClr val="000000">
                    <a:alpha val="43137"/>
                  </a:srgbClr>
                </a:outerShdw>
              </a:effectLst>
            </a:endParaRPr>
          </a:p>
        </p:txBody>
      </p:sp>
      <p:sp>
        <p:nvSpPr>
          <p:cNvPr id="2" name="TextBox 1"/>
          <p:cNvSpPr txBox="1"/>
          <p:nvPr/>
        </p:nvSpPr>
        <p:spPr>
          <a:xfrm>
            <a:off x="5943600" y="5181600"/>
            <a:ext cx="1447800" cy="369332"/>
          </a:xfrm>
          <a:prstGeom prst="rect">
            <a:avLst/>
          </a:prstGeom>
          <a:noFill/>
        </p:spPr>
        <p:txBody>
          <a:bodyPr wrap="square" rtlCol="0">
            <a:spAutoFit/>
          </a:bodyPr>
          <a:lstStyle/>
          <a:p>
            <a:pPr algn="ctr"/>
            <a:r>
              <a:rPr lang="en-US" b="1" dirty="0" smtClean="0"/>
              <a:t>See Verse 1</a:t>
            </a:r>
            <a:endParaRPr lang="en-US" b="1" dirty="0"/>
          </a:p>
        </p:txBody>
      </p:sp>
      <p:sp>
        <p:nvSpPr>
          <p:cNvPr id="8" name="TextBox 7"/>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3" name="Oval 2"/>
          <p:cNvSpPr/>
          <p:nvPr/>
        </p:nvSpPr>
        <p:spPr>
          <a:xfrm>
            <a:off x="5943600" y="5105400"/>
            <a:ext cx="1447800" cy="5334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9" name="Right Arrow 8"/>
          <p:cNvSpPr/>
          <p:nvPr/>
        </p:nvSpPr>
        <p:spPr>
          <a:xfrm>
            <a:off x="762000" y="1628446"/>
            <a:ext cx="12954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TWO!</a:t>
            </a:r>
            <a:endParaRPr lang="en-JM" sz="1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11158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362200"/>
            <a:ext cx="7162800" cy="3276600"/>
          </a:xfrm>
        </p:spPr>
        <p:txBody>
          <a:bodyPr>
            <a:noAutofit/>
          </a:bodyPr>
          <a:lstStyle/>
          <a:p>
            <a:r>
              <a:rPr lang="en-US" sz="3600" b="1" dirty="0"/>
              <a:t>Now when Jesus was risen early </a:t>
            </a:r>
            <a:r>
              <a:rPr lang="en-US" sz="3600" b="1" u="sng" dirty="0"/>
              <a:t>the first day of the week</a:t>
            </a:r>
            <a:r>
              <a:rPr lang="en-US" sz="3600" b="1" dirty="0"/>
              <a:t>, he appeared first to Mary Magdalene, out of whom he had cast seven devils.</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5240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MARK 16:9</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9" name="Right Arrow 8"/>
          <p:cNvSpPr/>
          <p:nvPr/>
        </p:nvSpPr>
        <p:spPr>
          <a:xfrm>
            <a:off x="762000" y="1628446"/>
            <a:ext cx="15240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THREE!</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5123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362200"/>
            <a:ext cx="7162800" cy="3429000"/>
          </a:xfrm>
        </p:spPr>
        <p:txBody>
          <a:bodyPr>
            <a:noAutofit/>
          </a:bodyPr>
          <a:lstStyle/>
          <a:p>
            <a:r>
              <a:rPr lang="en-US" sz="3600" b="1" dirty="0"/>
              <a:t>Now upon </a:t>
            </a:r>
            <a:r>
              <a:rPr lang="en-US" sz="3600" b="1" u="sng" dirty="0"/>
              <a:t>the first day of the week</a:t>
            </a:r>
            <a:r>
              <a:rPr lang="en-US" sz="3600" b="1" dirty="0"/>
              <a:t>, very early in the morning, they came unto the sepulchre, bringing the spices which they had prepared, and certain others with them.</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5240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LUKE 24:1</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rot="5400000">
            <a:off x="6859368" y="2634733"/>
            <a:ext cx="3505200" cy="369332"/>
          </a:xfrm>
          <a:prstGeom prst="rect">
            <a:avLst/>
          </a:prstGeom>
          <a:noFill/>
          <a:ln w="22225">
            <a:solidFill>
              <a:srgbClr val="FF0000"/>
            </a:solidFill>
          </a:ln>
        </p:spPr>
        <p:txBody>
          <a:bodyPr wrap="square" rtlCol="0">
            <a:spAutoFit/>
          </a:bodyPr>
          <a:lstStyle/>
          <a:p>
            <a:pPr algn="ctr"/>
            <a:r>
              <a:rPr lang="en-US" b="1" dirty="0" smtClean="0">
                <a:solidFill>
                  <a:schemeClr val="bg1"/>
                </a:solidFill>
              </a:rPr>
              <a:t>See Chapter 23, Verses 54-56</a:t>
            </a:r>
            <a:endParaRPr lang="en-US" b="1" dirty="0">
              <a:solidFill>
                <a:schemeClr val="bg1"/>
              </a:solidFill>
            </a:endParaRPr>
          </a:p>
        </p:txBody>
      </p:sp>
      <p:sp>
        <p:nvSpPr>
          <p:cNvPr id="9" name="TextBox 8"/>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11" name="Right Arrow 10"/>
          <p:cNvSpPr/>
          <p:nvPr/>
        </p:nvSpPr>
        <p:spPr>
          <a:xfrm>
            <a:off x="838200" y="1628446"/>
            <a:ext cx="13716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FOUR!</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119507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242048" cy="1828800"/>
          </a:xfrm>
        </p:spPr>
        <p:txBody>
          <a:bodyPr>
            <a:normAutofit/>
          </a:bodyPr>
          <a:lstStyle/>
          <a:p>
            <a:r>
              <a:rPr lang="en-US" sz="3600" dirty="0" smtClean="0">
                <a:solidFill>
                  <a:schemeClr val="tx1"/>
                </a:solidFill>
              </a:rPr>
              <a:t>SETTLING THE SATURDAY-SUNDAY QUESTION - UNMASKING </a:t>
            </a:r>
            <a:r>
              <a:rPr lang="en-US" sz="3600" dirty="0">
                <a:solidFill>
                  <a:schemeClr val="tx1"/>
                </a:solidFill>
              </a:rPr>
              <a:t>THE FALSE SABATH</a:t>
            </a:r>
          </a:p>
        </p:txBody>
      </p:sp>
      <p:sp>
        <p:nvSpPr>
          <p:cNvPr id="3" name="Text Placeholder 2"/>
          <p:cNvSpPr>
            <a:spLocks noGrp="1"/>
          </p:cNvSpPr>
          <p:nvPr>
            <p:ph type="body" idx="1"/>
          </p:nvPr>
        </p:nvSpPr>
        <p:spPr/>
        <p:txBody>
          <a:bodyPr>
            <a:normAutofit fontScale="92500"/>
          </a:bodyPr>
          <a:lstStyle/>
          <a:p>
            <a:r>
              <a:rPr lang="en-US" dirty="0" smtClean="0"/>
              <a:t>This is a popular question posed.</a:t>
            </a:r>
            <a:endParaRPr lang="en-US" dirty="0"/>
          </a:p>
        </p:txBody>
      </p:sp>
      <p:sp>
        <p:nvSpPr>
          <p:cNvPr id="4" name="Text Placeholder 3"/>
          <p:cNvSpPr>
            <a:spLocks noGrp="1"/>
          </p:cNvSpPr>
          <p:nvPr>
            <p:ph type="body" sz="half" idx="3"/>
          </p:nvPr>
        </p:nvSpPr>
        <p:spPr/>
        <p:txBody>
          <a:bodyPr/>
          <a:lstStyle/>
          <a:p>
            <a:r>
              <a:rPr lang="en-US" dirty="0" smtClean="0"/>
              <a:t>A very simple answer.</a:t>
            </a:r>
            <a:endParaRPr lang="en-US" dirty="0"/>
          </a:p>
        </p:txBody>
      </p:sp>
      <p:sp>
        <p:nvSpPr>
          <p:cNvPr id="5" name="Content Placeholder 4"/>
          <p:cNvSpPr>
            <a:spLocks noGrp="1"/>
          </p:cNvSpPr>
          <p:nvPr>
            <p:ph sz="quarter" idx="2"/>
          </p:nvPr>
        </p:nvSpPr>
        <p:spPr>
          <a:xfrm>
            <a:off x="457200" y="2362200"/>
            <a:ext cx="3520440" cy="990600"/>
          </a:xfrm>
        </p:spPr>
        <p:txBody>
          <a:bodyPr/>
          <a:lstStyle/>
          <a:p>
            <a:r>
              <a:rPr lang="en-US" b="1" dirty="0"/>
              <a:t>“But which day is the seventh day?” </a:t>
            </a:r>
          </a:p>
        </p:txBody>
      </p:sp>
      <p:sp>
        <p:nvSpPr>
          <p:cNvPr id="6" name="Content Placeholder 5"/>
          <p:cNvSpPr>
            <a:spLocks noGrp="1"/>
          </p:cNvSpPr>
          <p:nvPr>
            <p:ph sz="quarter" idx="4"/>
          </p:nvPr>
        </p:nvSpPr>
        <p:spPr>
          <a:xfrm>
            <a:off x="4178808" y="2286000"/>
            <a:ext cx="3520440" cy="3540640"/>
          </a:xfrm>
        </p:spPr>
        <p:txBody>
          <a:bodyPr>
            <a:normAutofit fontScale="85000" lnSpcReduction="10000"/>
          </a:bodyPr>
          <a:lstStyle/>
          <a:p>
            <a:pPr lvl="0"/>
            <a:r>
              <a:rPr lang="en-US" dirty="0" smtClean="0"/>
              <a:t>Response #1: </a:t>
            </a:r>
          </a:p>
          <a:p>
            <a:pPr lvl="0"/>
            <a:r>
              <a:rPr lang="en-US" dirty="0" smtClean="0"/>
              <a:t>Bear in mind that the commandment starts with “Remember”.</a:t>
            </a:r>
          </a:p>
          <a:p>
            <a:pPr lvl="0"/>
            <a:r>
              <a:rPr lang="en-US" dirty="0" smtClean="0"/>
              <a:t>(A) Saturday </a:t>
            </a:r>
            <a:r>
              <a:rPr lang="en-US" dirty="0"/>
              <a:t>is the 7</a:t>
            </a:r>
            <a:r>
              <a:rPr lang="en-US" baseline="30000" dirty="0"/>
              <a:t>th</a:t>
            </a:r>
            <a:r>
              <a:rPr lang="en-US" dirty="0"/>
              <a:t> </a:t>
            </a:r>
            <a:r>
              <a:rPr lang="en-US" dirty="0" smtClean="0"/>
              <a:t>day. A very popular “nursery rhyme” says: “The </a:t>
            </a:r>
            <a:r>
              <a:rPr lang="en-US" dirty="0"/>
              <a:t>days of the week are…” </a:t>
            </a:r>
            <a:r>
              <a:rPr lang="en-US" dirty="0" smtClean="0"/>
              <a:t>However, in recent times, </a:t>
            </a:r>
            <a:r>
              <a:rPr lang="en-US" dirty="0"/>
              <a:t>they are trying to change that with </a:t>
            </a:r>
            <a:r>
              <a:rPr lang="en-US" dirty="0" smtClean="0"/>
              <a:t>some new calendars, etc.  </a:t>
            </a:r>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2819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556667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362200"/>
            <a:ext cx="7162800" cy="3429000"/>
          </a:xfrm>
        </p:spPr>
        <p:txBody>
          <a:bodyPr>
            <a:noAutofit/>
          </a:bodyPr>
          <a:lstStyle/>
          <a:p>
            <a:r>
              <a:rPr lang="en-US" sz="3600" b="1" u="sng" dirty="0"/>
              <a:t>The first day of the week </a:t>
            </a:r>
            <a:r>
              <a:rPr lang="en-US" sz="3600" b="1" dirty="0"/>
              <a:t>cometh Mary Magdalene early, when it was yet dark, unto the sepulchre, and seeth the stone taken away from the sepulchre.</a:t>
            </a: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5240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JOHN 20:1</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9" name="Right Arrow 8"/>
          <p:cNvSpPr/>
          <p:nvPr/>
        </p:nvSpPr>
        <p:spPr>
          <a:xfrm>
            <a:off x="762000" y="1628446"/>
            <a:ext cx="12954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FIVE!</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28342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152400" y="1905000"/>
            <a:ext cx="7772400" cy="4038600"/>
          </a:xfrm>
        </p:spPr>
        <p:txBody>
          <a:bodyPr>
            <a:noAutofit/>
          </a:bodyPr>
          <a:lstStyle/>
          <a:p>
            <a:pPr algn="just"/>
            <a:r>
              <a:rPr lang="en-US" sz="2800" b="1" dirty="0"/>
              <a:t>Then the same day at evening, being </a:t>
            </a:r>
            <a:r>
              <a:rPr lang="en-US" sz="2800" b="1" u="sng" dirty="0"/>
              <a:t>the first day of the week</a:t>
            </a:r>
            <a:r>
              <a:rPr lang="en-US" sz="2800" b="1" dirty="0"/>
              <a:t>, when the doors were shut where the disciples were </a:t>
            </a:r>
            <a:r>
              <a:rPr lang="en-US" sz="2800" b="1" dirty="0">
                <a:solidFill>
                  <a:srgbClr val="C00000"/>
                </a:solidFill>
              </a:rPr>
              <a:t>assembled for fear of the Jews</a:t>
            </a:r>
            <a:r>
              <a:rPr lang="en-US" sz="2800" b="1" dirty="0"/>
              <a:t>, came Jesus and stood in the midst, and saith unto them,</a:t>
            </a:r>
            <a:r>
              <a:rPr lang="en-US" sz="2800" b="1" dirty="0">
                <a:solidFill>
                  <a:srgbClr val="C00000"/>
                </a:solidFill>
              </a:rPr>
              <a:t> Peace be unto </a:t>
            </a:r>
            <a:r>
              <a:rPr lang="en-US" sz="2800" b="1" dirty="0" smtClean="0">
                <a:solidFill>
                  <a:srgbClr val="C00000"/>
                </a:solidFill>
              </a:rPr>
              <a:t>you</a:t>
            </a:r>
            <a:r>
              <a:rPr lang="en-US" sz="2800" b="1" dirty="0" smtClean="0"/>
              <a:t>. </a:t>
            </a:r>
          </a:p>
          <a:p>
            <a:pPr marL="0" indent="0" algn="just">
              <a:buNone/>
            </a:pPr>
            <a:r>
              <a:rPr lang="en-US" sz="2000" b="1" i="1" dirty="0" smtClean="0">
                <a:solidFill>
                  <a:srgbClr val="009900"/>
                </a:solidFill>
                <a:effectLst>
                  <a:outerShdw blurRad="38100" dist="38100" dir="2700000" algn="tl">
                    <a:srgbClr val="000000">
                      <a:alpha val="43137"/>
                    </a:srgbClr>
                  </a:outerShdw>
                </a:effectLst>
              </a:rPr>
              <a:t>[Did Jesus say: “I have changed the Sabbath to the first day of the week.”? / Did the text say: “While they were at worship”? OR “While they were having service”? OR While they were praising God”?</a:t>
            </a:r>
            <a:r>
              <a:rPr lang="en-US" sz="2000" b="1" dirty="0" smtClean="0">
                <a:solidFill>
                  <a:srgbClr val="009900"/>
                </a:solidFill>
                <a:effectLst>
                  <a:outerShdw blurRad="38100" dist="38100" dir="2700000" algn="tl">
                    <a:srgbClr val="000000">
                      <a:alpha val="43137"/>
                    </a:srgbClr>
                  </a:outerShdw>
                </a:effectLst>
              </a:rPr>
              <a:t>]</a:t>
            </a:r>
            <a:endParaRPr lang="en-US" sz="2000" b="1" dirty="0">
              <a:solidFill>
                <a:srgbClr val="009900"/>
              </a:solidFill>
              <a:effectLst>
                <a:outerShdw blurRad="38100" dist="38100" dir="2700000" algn="tl">
                  <a:srgbClr val="000000">
                    <a:alpha val="43137"/>
                  </a:srgbClr>
                </a:outerShdw>
              </a:effectLst>
            </a:endParaRPr>
          </a:p>
        </p:txBody>
      </p:sp>
      <p:sp>
        <p:nvSpPr>
          <p:cNvPr id="7" name="Title 1"/>
          <p:cNvSpPr>
            <a:spLocks noGrp="1"/>
          </p:cNvSpPr>
          <p:nvPr>
            <p:ph type="title"/>
          </p:nvPr>
        </p:nvSpPr>
        <p:spPr>
          <a:xfrm>
            <a:off x="152400" y="163814"/>
            <a:ext cx="7924800" cy="750586"/>
          </a:xfrm>
        </p:spPr>
        <p:txBody>
          <a:bodyPr>
            <a:noAutofit/>
          </a:bodyPr>
          <a:lstStyle/>
          <a:p>
            <a:pPr lvl="0"/>
            <a:r>
              <a:rPr lang="en-US" sz="2400" dirty="0" smtClean="0"/>
              <a:t>(5) </a:t>
            </a:r>
            <a:r>
              <a:rPr lang="en-US" sz="2400" dirty="0"/>
              <a:t>But, I heard that the change of the day is </a:t>
            </a:r>
            <a:r>
              <a:rPr lang="en-US" sz="2400" u="sng" dirty="0"/>
              <a:t>in the Bible</a:t>
            </a:r>
            <a:r>
              <a:rPr lang="en-US" sz="2400" dirty="0"/>
              <a:t>!! Isn’t it?</a:t>
            </a:r>
          </a:p>
        </p:txBody>
      </p:sp>
      <p:sp>
        <p:nvSpPr>
          <p:cNvPr id="12" name="Content Placeholder 4"/>
          <p:cNvSpPr>
            <a:spLocks noGrp="1"/>
          </p:cNvSpPr>
          <p:nvPr>
            <p:ph sz="quarter" idx="2"/>
          </p:nvPr>
        </p:nvSpPr>
        <p:spPr>
          <a:xfrm>
            <a:off x="2514600" y="1143000"/>
            <a:ext cx="2895600" cy="533400"/>
          </a:xfrm>
        </p:spPr>
        <p:txBody>
          <a:bodyPr>
            <a:noAutofit/>
          </a:bodyPr>
          <a:lstStyle/>
          <a:p>
            <a:pPr algn="ctr"/>
            <a:r>
              <a:rPr lang="en-US" sz="2600" b="1" dirty="0" smtClean="0">
                <a:solidFill>
                  <a:srgbClr val="6600FF"/>
                </a:solidFill>
                <a:effectLst>
                  <a:outerShdw blurRad="38100" dist="38100" dir="2700000" algn="tl">
                    <a:srgbClr val="000000">
                      <a:alpha val="43137"/>
                    </a:srgbClr>
                  </a:outerShdw>
                </a:effectLst>
              </a:rPr>
              <a:t>JOHN 20:19</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a:off x="127782" y="6147328"/>
            <a:ext cx="7924800" cy="523220"/>
          </a:xfrm>
          <a:prstGeom prst="rect">
            <a:avLst/>
          </a:prstGeom>
          <a:noFill/>
        </p:spPr>
        <p:txBody>
          <a:bodyPr wrap="square" rtlCol="0">
            <a:spAutoFit/>
          </a:bodyPr>
          <a:lstStyle/>
          <a:p>
            <a:r>
              <a:rPr lang="en-JM" sz="1400" b="1" i="1" dirty="0" smtClean="0"/>
              <a:t>DOES THIS TEXT SAY THE SEVENTH DAY SABBATH WAS CHANGED TO SUNDAY, THE FIRST DAY OF THE WEEK?</a:t>
            </a:r>
            <a:endParaRPr lang="en-JM" sz="1400" b="1" i="1" dirty="0"/>
          </a:p>
        </p:txBody>
      </p:sp>
      <p:sp>
        <p:nvSpPr>
          <p:cNvPr id="9" name="Right Arrow 8"/>
          <p:cNvSpPr/>
          <p:nvPr/>
        </p:nvSpPr>
        <p:spPr>
          <a:xfrm>
            <a:off x="990600" y="1219200"/>
            <a:ext cx="12954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SIX!</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20092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81000" y="2438400"/>
            <a:ext cx="7467600" cy="3276600"/>
          </a:xfrm>
        </p:spPr>
        <p:txBody>
          <a:bodyPr>
            <a:noAutofit/>
          </a:bodyPr>
          <a:lstStyle/>
          <a:p>
            <a:r>
              <a:rPr lang="en-US" sz="3200" b="1" dirty="0"/>
              <a:t>And upon </a:t>
            </a:r>
            <a:r>
              <a:rPr lang="en-US" sz="3200" b="1" u="sng" dirty="0"/>
              <a:t>the first day of the week</a:t>
            </a:r>
            <a:r>
              <a:rPr lang="en-US" sz="3200" b="1" dirty="0"/>
              <a:t>, when the disciples came together to break bread, Paul preached unto them, ready to depart on the morrow; and continued his speech until midnight.</a:t>
            </a:r>
            <a:endParaRPr lang="en-US" sz="2800" b="1" dirty="0">
              <a:solidFill>
                <a:srgbClr val="33CC33"/>
              </a:solidFill>
            </a:endParaRP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12" name="Content Placeholder 4"/>
          <p:cNvSpPr>
            <a:spLocks noGrp="1"/>
          </p:cNvSpPr>
          <p:nvPr>
            <p:ph sz="quarter" idx="2"/>
          </p:nvPr>
        </p:nvSpPr>
        <p:spPr>
          <a:xfrm>
            <a:off x="2514600" y="1600200"/>
            <a:ext cx="28956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ACTS 20:7</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rot="5400000">
            <a:off x="7657384" y="2243463"/>
            <a:ext cx="1970964" cy="400110"/>
          </a:xfrm>
          <a:prstGeom prst="rect">
            <a:avLst/>
          </a:prstGeom>
          <a:solidFill>
            <a:srgbClr val="FF0000"/>
          </a:solidFill>
        </p:spPr>
        <p:txBody>
          <a:bodyPr wrap="square" rtlCol="0">
            <a:spAutoFit/>
          </a:bodyPr>
          <a:lstStyle/>
          <a:p>
            <a:pPr algn="ctr"/>
            <a:r>
              <a:rPr lang="en-US" sz="2000" b="1" dirty="0" smtClean="0">
                <a:solidFill>
                  <a:schemeClr val="bg1"/>
                </a:solidFill>
              </a:rPr>
              <a:t>See Acts 2:46</a:t>
            </a:r>
            <a:endParaRPr lang="en-US" sz="2000" b="1" dirty="0">
              <a:solidFill>
                <a:schemeClr val="bg1"/>
              </a:solidFill>
            </a:endParaRPr>
          </a:p>
        </p:txBody>
      </p:sp>
      <p:sp>
        <p:nvSpPr>
          <p:cNvPr id="9" name="TextBox 8"/>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11" name="Right Arrow 10"/>
          <p:cNvSpPr/>
          <p:nvPr/>
        </p:nvSpPr>
        <p:spPr>
          <a:xfrm>
            <a:off x="762000" y="1628446"/>
            <a:ext cx="15240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SEVEN!</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39039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6" presetClass="entr" presetSubtype="16" fill="hold" grpId="1"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3400" y="2590800"/>
            <a:ext cx="7010400" cy="2819400"/>
          </a:xfrm>
        </p:spPr>
        <p:txBody>
          <a:bodyPr>
            <a:noAutofit/>
          </a:bodyPr>
          <a:lstStyle/>
          <a:p>
            <a:r>
              <a:rPr lang="en-US" sz="3200" b="1" dirty="0"/>
              <a:t>Upon </a:t>
            </a:r>
            <a:r>
              <a:rPr lang="en-US" sz="3200" b="1" u="sng" dirty="0"/>
              <a:t>the first day of the week </a:t>
            </a:r>
            <a:r>
              <a:rPr lang="en-US" sz="3200" b="1" dirty="0"/>
              <a:t>let every one of you lay by him in store, as God hath prospered him, that there be no gatherings when I come.</a:t>
            </a:r>
            <a:endParaRPr lang="en-US" sz="2800" b="1" dirty="0">
              <a:solidFill>
                <a:srgbClr val="33CC33"/>
              </a:solidFill>
            </a:endParaRPr>
          </a:p>
        </p:txBody>
      </p:sp>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2" name="Content Placeholder 4"/>
          <p:cNvSpPr>
            <a:spLocks noGrp="1"/>
          </p:cNvSpPr>
          <p:nvPr>
            <p:ph sz="quarter" idx="2"/>
          </p:nvPr>
        </p:nvSpPr>
        <p:spPr>
          <a:xfrm>
            <a:off x="2057400" y="1676400"/>
            <a:ext cx="3962400" cy="533400"/>
          </a:xfrm>
        </p:spPr>
        <p:txBody>
          <a:bodyPr>
            <a:noAutofit/>
          </a:bodyPr>
          <a:lstStyle/>
          <a:p>
            <a:r>
              <a:rPr lang="en-US" sz="2600" b="1" dirty="0" smtClean="0">
                <a:solidFill>
                  <a:srgbClr val="6600FF"/>
                </a:solidFill>
                <a:effectLst>
                  <a:outerShdw blurRad="38100" dist="38100" dir="2700000" algn="tl">
                    <a:srgbClr val="000000">
                      <a:alpha val="43137"/>
                    </a:srgbClr>
                  </a:outerShdw>
                </a:effectLst>
              </a:rPr>
              <a:t>1 CORINTHIANS 16:2</a:t>
            </a:r>
            <a:endParaRPr lang="en-US" sz="2600" b="1" dirty="0">
              <a:solidFill>
                <a:srgbClr val="6600FF"/>
              </a:solidFill>
              <a:effectLst>
                <a:outerShdw blurRad="38100" dist="38100" dir="2700000" algn="tl">
                  <a:srgbClr val="000000">
                    <a:alpha val="43137"/>
                  </a:srgbClr>
                </a:outerShdw>
              </a:effectLst>
            </a:endParaRPr>
          </a:p>
        </p:txBody>
      </p:sp>
      <p:sp>
        <p:nvSpPr>
          <p:cNvPr id="8" name="TextBox 7"/>
          <p:cNvSpPr txBox="1"/>
          <p:nvPr/>
        </p:nvSpPr>
        <p:spPr>
          <a:xfrm>
            <a:off x="76200" y="6019800"/>
            <a:ext cx="7924800" cy="523220"/>
          </a:xfrm>
          <a:prstGeom prst="rect">
            <a:avLst/>
          </a:prstGeom>
          <a:noFill/>
        </p:spPr>
        <p:txBody>
          <a:bodyPr wrap="square" rtlCol="0">
            <a:spAutoFit/>
          </a:bodyPr>
          <a:lstStyle/>
          <a:p>
            <a:r>
              <a:rPr lang="en-JM" sz="1400" b="1" i="1" smtClean="0"/>
              <a:t>DOES THIS TEXT SAY THE SEVENTH DAY SABBATH WAS CHANGED TO SUNDAY, THE FIRST DAY OF THE WEEK?</a:t>
            </a:r>
            <a:endParaRPr lang="en-JM" sz="1400" b="1" i="1"/>
          </a:p>
        </p:txBody>
      </p:sp>
      <p:sp>
        <p:nvSpPr>
          <p:cNvPr id="9" name="Right Arrow 8"/>
          <p:cNvSpPr/>
          <p:nvPr/>
        </p:nvSpPr>
        <p:spPr>
          <a:xfrm>
            <a:off x="457200" y="1740932"/>
            <a:ext cx="1524000" cy="46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200" dirty="0" smtClean="0"/>
              <a:t>Here’s # EIGHT!</a:t>
            </a:r>
            <a:endParaRPr lang="en-JM" sz="1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p14="http://schemas.microsoft.com/office/powerpoint/2010/main" val="8373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152400"/>
            <a:ext cx="7924800" cy="990600"/>
          </a:xfrm>
        </p:spPr>
        <p:txBody>
          <a:bodyPr>
            <a:noAutofit/>
          </a:bodyPr>
          <a:lstStyle/>
          <a:p>
            <a:pPr lvl="0"/>
            <a:r>
              <a:rPr lang="en-US" sz="2800" dirty="0" smtClean="0"/>
              <a:t>(5) </a:t>
            </a:r>
            <a:r>
              <a:rPr lang="en-US" sz="2800" dirty="0"/>
              <a:t>But, I heard that the change of the day is </a:t>
            </a:r>
            <a:r>
              <a:rPr lang="en-US" sz="2800" u="sng" dirty="0"/>
              <a:t>in the Bible</a:t>
            </a:r>
            <a:r>
              <a:rPr lang="en-US" sz="2800" dirty="0"/>
              <a:t>!! Isn’t it?</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46550"/>
            <a:ext cx="40481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rot="15500283">
            <a:off x="1286021" y="2114939"/>
            <a:ext cx="3567479" cy="3729047"/>
          </a:xfrm>
          <a:prstGeom prst="wedgeEllipseCallout">
            <a:avLst>
              <a:gd name="adj1" fmla="val -58378"/>
              <a:gd name="adj2" fmla="val 8878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4400" dirty="0" smtClean="0">
                <a:solidFill>
                  <a:schemeClr val="tx1"/>
                </a:solidFill>
              </a:rPr>
              <a:t>SO, THE ANSWER IS…?</a:t>
            </a:r>
            <a:endParaRPr lang="en-US" sz="4400" dirty="0">
              <a:solidFill>
                <a:schemeClr val="tx1"/>
              </a:solidFill>
            </a:endParaRPr>
          </a:p>
        </p:txBody>
      </p:sp>
      <p:sp>
        <p:nvSpPr>
          <p:cNvPr id="6" name="TextBox 5"/>
          <p:cNvSpPr txBox="1"/>
          <p:nvPr/>
        </p:nvSpPr>
        <p:spPr>
          <a:xfrm>
            <a:off x="304800" y="62484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21201365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152400"/>
            <a:ext cx="7010400" cy="2819400"/>
          </a:xfrm>
        </p:spPr>
        <p:txBody>
          <a:bodyPr>
            <a:noAutofit/>
          </a:bodyPr>
          <a:lstStyle/>
          <a:p>
            <a:pPr lvl="0" algn="ctr"/>
            <a:r>
              <a:rPr lang="en-US" sz="3000" dirty="0" smtClean="0">
                <a:solidFill>
                  <a:srgbClr val="C00000"/>
                </a:solidFill>
              </a:rPr>
              <a:t>(6) </a:t>
            </a:r>
            <a:r>
              <a:rPr lang="en-US" sz="3000" dirty="0">
                <a:solidFill>
                  <a:srgbClr val="C00000"/>
                </a:solidFill>
              </a:rPr>
              <a:t>By the way; you mentioned that the Roman Catholic Church changed the day. What </a:t>
            </a:r>
            <a:r>
              <a:rPr lang="en-US" sz="3000" u="sng" dirty="0">
                <a:solidFill>
                  <a:srgbClr val="C00000"/>
                </a:solidFill>
              </a:rPr>
              <a:t>proof</a:t>
            </a:r>
            <a:r>
              <a:rPr lang="en-US" sz="3000" dirty="0">
                <a:solidFill>
                  <a:srgbClr val="C00000"/>
                </a:solidFill>
              </a:rPr>
              <a:t> do you have for that? What does the Roman Catholic Church say about the change of the Sabbath?</a:t>
            </a:r>
          </a:p>
        </p:txBody>
      </p:sp>
      <p:sp>
        <p:nvSpPr>
          <p:cNvPr id="10" name="TextBox 9"/>
          <p:cNvSpPr txBox="1"/>
          <p:nvPr/>
        </p:nvSpPr>
        <p:spPr>
          <a:xfrm>
            <a:off x="304800" y="1371600"/>
            <a:ext cx="2743200" cy="369332"/>
          </a:xfrm>
          <a:prstGeom prst="rect">
            <a:avLst/>
          </a:prstGeom>
          <a:noFill/>
        </p:spPr>
        <p:txBody>
          <a:bodyPr wrap="square" rtlCol="0">
            <a:spAutoFit/>
          </a:bodyPr>
          <a:lstStyle/>
          <a:p>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65</a:t>
            </a:fld>
            <a:endParaRPr lang="en-US"/>
          </a:p>
        </p:txBody>
      </p:sp>
      <p:pic>
        <p:nvPicPr>
          <p:cNvPr id="3" name="Picture 2"/>
          <p:cNvPicPr>
            <a:picLocks noChangeAspect="1"/>
          </p:cNvPicPr>
          <p:nvPr/>
        </p:nvPicPr>
        <p:blipFill>
          <a:blip r:embed="rId2"/>
          <a:stretch>
            <a:fillRect/>
          </a:stretch>
        </p:blipFill>
        <p:spPr>
          <a:xfrm>
            <a:off x="1524000" y="3089148"/>
            <a:ext cx="5009543" cy="3581400"/>
          </a:xfrm>
          <a:prstGeom prst="rect">
            <a:avLst/>
          </a:prstGeom>
        </p:spPr>
      </p:pic>
    </p:spTree>
    <p:extLst>
      <p:ext uri="{BB962C8B-B14F-4D97-AF65-F5344CB8AC3E}">
        <p14:creationId xmlns:p14="http://schemas.microsoft.com/office/powerpoint/2010/main" val="20300785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58000" cy="1143000"/>
          </a:xfrm>
        </p:spPr>
        <p:txBody>
          <a:bodyPr>
            <a:normAutofit/>
          </a:bodyPr>
          <a:lstStyle/>
          <a:p>
            <a:pPr algn="ctr"/>
            <a:r>
              <a:rPr lang="en-US" sz="3000" dirty="0" smtClean="0"/>
              <a:t>Catholic quotes from important sources:</a:t>
            </a:r>
            <a:endParaRPr lang="en-US" sz="3000" dirty="0"/>
          </a:p>
        </p:txBody>
      </p:sp>
      <p:sp>
        <p:nvSpPr>
          <p:cNvPr id="3" name="Content Placeholder 2"/>
          <p:cNvSpPr>
            <a:spLocks noGrp="1"/>
          </p:cNvSpPr>
          <p:nvPr>
            <p:ph sz="half" idx="1"/>
          </p:nvPr>
        </p:nvSpPr>
        <p:spPr>
          <a:xfrm>
            <a:off x="228600" y="1524001"/>
            <a:ext cx="3962400" cy="5032248"/>
          </a:xfrm>
        </p:spPr>
        <p:txBody>
          <a:bodyPr>
            <a:noAutofit/>
          </a:bodyPr>
          <a:lstStyle/>
          <a:p>
            <a:r>
              <a:rPr lang="en-US" sz="2100" dirty="0"/>
              <a:t>“It is well to remind the Presbyterians, Baptists, Methodists, and all other Christians, that the Bible does not support them anywhere in their observance of Sunday. </a:t>
            </a:r>
            <a:r>
              <a:rPr lang="en-US" sz="2100" b="1" dirty="0">
                <a:solidFill>
                  <a:srgbClr val="C00000"/>
                </a:solidFill>
              </a:rPr>
              <a:t>Sunday is an institution of the Roman Catholic Church, and those who observe the day observe a commandment of the Catholic Church</a:t>
            </a:r>
            <a:r>
              <a:rPr lang="en-US" sz="2100" dirty="0"/>
              <a:t>.” </a:t>
            </a:r>
            <a:r>
              <a:rPr lang="en-US" sz="2100" dirty="0" smtClean="0"/>
              <a:t>         </a:t>
            </a:r>
            <a:r>
              <a:rPr lang="en-US" sz="1600" b="1" dirty="0" smtClean="0"/>
              <a:t>Priest </a:t>
            </a:r>
            <a:r>
              <a:rPr lang="en-US" sz="1600" b="1" dirty="0"/>
              <a:t>Brady, in an address, reported in the Elizabeth, NJ ‘News’ on March 18, 1903</a:t>
            </a:r>
            <a:r>
              <a:rPr lang="en-US" sz="1800" b="1" dirty="0"/>
              <a:t>. </a:t>
            </a:r>
            <a:endParaRPr lang="en-US" sz="2100" b="1" dirty="0"/>
          </a:p>
        </p:txBody>
      </p:sp>
      <p:sp>
        <p:nvSpPr>
          <p:cNvPr id="4" name="Content Placeholder 3"/>
          <p:cNvSpPr>
            <a:spLocks noGrp="1"/>
          </p:cNvSpPr>
          <p:nvPr>
            <p:ph sz="half" idx="2"/>
          </p:nvPr>
        </p:nvSpPr>
        <p:spPr>
          <a:xfrm>
            <a:off x="4178808" y="1593669"/>
            <a:ext cx="3669792" cy="4962579"/>
          </a:xfrm>
        </p:spPr>
        <p:txBody>
          <a:bodyPr>
            <a:noAutofit/>
          </a:bodyPr>
          <a:lstStyle/>
          <a:p>
            <a:r>
              <a:rPr lang="en-US" sz="2100" dirty="0"/>
              <a:t>"Protestants ... accept Sunday rather than Saturday as the day for public worship </a:t>
            </a:r>
            <a:r>
              <a:rPr lang="en-US" sz="2100" b="1" dirty="0">
                <a:solidFill>
                  <a:srgbClr val="C00000"/>
                </a:solidFill>
              </a:rPr>
              <a:t>after the Catholic Church made the change</a:t>
            </a:r>
            <a:r>
              <a:rPr lang="en-US" sz="2100" dirty="0"/>
              <a:t>... But the Protestant mind does not seem to realize that ... </a:t>
            </a:r>
            <a:r>
              <a:rPr lang="en-US" sz="2100" b="1" dirty="0">
                <a:solidFill>
                  <a:srgbClr val="C00000"/>
                </a:solidFill>
              </a:rPr>
              <a:t>in observing Sunday, they are accepting the authority of the spokesman for the Church, the pope</a:t>
            </a:r>
            <a:r>
              <a:rPr lang="en-US" sz="2100" b="1" dirty="0"/>
              <a:t>." </a:t>
            </a:r>
            <a:r>
              <a:rPr lang="en-US" sz="2100" b="1" dirty="0" smtClean="0"/>
              <a:t>      </a:t>
            </a:r>
            <a:r>
              <a:rPr lang="en-US" sz="1600" b="1" dirty="0" smtClean="0"/>
              <a:t>Our </a:t>
            </a:r>
            <a:r>
              <a:rPr lang="en-US" sz="1600" b="1" dirty="0"/>
              <a:t>Sunday Visitor, February 5th, 1950. </a:t>
            </a:r>
            <a:endParaRPr lang="en-US" sz="2100" b="1" dirty="0"/>
          </a:p>
        </p:txBody>
      </p:sp>
      <p:sp>
        <p:nvSpPr>
          <p:cNvPr id="5" name="TextBox 4"/>
          <p:cNvSpPr txBox="1"/>
          <p:nvPr/>
        </p:nvSpPr>
        <p:spPr>
          <a:xfrm>
            <a:off x="8341884" y="990600"/>
            <a:ext cx="532133" cy="4343400"/>
          </a:xfrm>
          <a:prstGeom prst="rect">
            <a:avLst/>
          </a:prstGeom>
          <a:noFill/>
        </p:spPr>
        <p:txBody>
          <a:bodyPr vert="wordArtVert" wrap="square" rtlCol="0">
            <a:spAutoFit/>
          </a:bodyPr>
          <a:lstStyle/>
          <a:p>
            <a:r>
              <a:rPr lang="en-US" sz="2000" b="1" dirty="0" smtClean="0">
                <a:solidFill>
                  <a:srgbClr val="FFFF00"/>
                </a:solidFill>
              </a:rPr>
              <a:t>DANIEL</a:t>
            </a:r>
            <a:r>
              <a:rPr lang="en-US" b="1" dirty="0" smtClean="0">
                <a:solidFill>
                  <a:srgbClr val="FFFF00"/>
                </a:solidFill>
              </a:rPr>
              <a:t> 7:25</a:t>
            </a:r>
            <a:endParaRPr lang="en-US" b="1" dirty="0">
              <a:solidFill>
                <a:srgbClr val="FFFF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5365568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a:xfrm>
            <a:off x="228600" y="2286000"/>
            <a:ext cx="4952999" cy="4103801"/>
          </a:xfrm>
        </p:spPr>
        <p:txBody>
          <a:bodyPr>
            <a:noAutofit/>
          </a:bodyPr>
          <a:lstStyle/>
          <a:p>
            <a:r>
              <a:rPr lang="en-US" sz="2200" b="1" dirty="0" smtClean="0"/>
              <a:t>A</a:t>
            </a:r>
            <a:r>
              <a:rPr lang="en-US" sz="2200" b="1" dirty="0"/>
              <a:t>.</a:t>
            </a:r>
            <a:r>
              <a:rPr lang="en-US" sz="2200" dirty="0"/>
              <a:t> Had she not such power, she could not have done that in which all modern religionists agree with her; —she could not have </a:t>
            </a:r>
            <a:r>
              <a:rPr lang="en-US" sz="2200" b="1" dirty="0">
                <a:solidFill>
                  <a:srgbClr val="C00000"/>
                </a:solidFill>
              </a:rPr>
              <a:t>substituted the observance of Sunday the first day of the week, for the observance of Saturday the seventh day</a:t>
            </a:r>
            <a:r>
              <a:rPr lang="en-US" sz="2200" dirty="0"/>
              <a:t>, </a:t>
            </a:r>
            <a:r>
              <a:rPr lang="en-US" sz="2200" b="1" u="sng" dirty="0"/>
              <a:t>a change for which there is no Scriptural authority</a:t>
            </a:r>
            <a:r>
              <a:rPr lang="en-US" sz="2200" b="1" dirty="0"/>
              <a:t>. </a:t>
            </a:r>
            <a:r>
              <a:rPr lang="en-US" sz="2200" b="1" dirty="0" smtClean="0"/>
              <a:t>  </a:t>
            </a:r>
          </a:p>
          <a:p>
            <a:pPr marL="0" indent="0" algn="ctr">
              <a:buNone/>
            </a:pPr>
            <a:r>
              <a:rPr lang="en-US" sz="2000" b="1" dirty="0" smtClean="0"/>
              <a:t>Rev</a:t>
            </a:r>
            <a:r>
              <a:rPr lang="en-US" sz="2000" b="1" dirty="0"/>
              <a:t>. Stephen Keenan, </a:t>
            </a:r>
            <a:r>
              <a:rPr lang="en-US" sz="2000" b="1" i="1" dirty="0"/>
              <a:t>A Doctrinal Catechism; New York in 1857</a:t>
            </a:r>
            <a:r>
              <a:rPr lang="en-US" sz="2000" b="1" dirty="0"/>
              <a:t>, page 174 </a:t>
            </a:r>
            <a:br>
              <a:rPr lang="en-US" sz="2000" b="1" dirty="0"/>
            </a:br>
            <a:endParaRPr lang="en-US" sz="2000" b="1" dirty="0"/>
          </a:p>
        </p:txBody>
      </p:sp>
      <p:sp>
        <p:nvSpPr>
          <p:cNvPr id="7" name="Title 1"/>
          <p:cNvSpPr>
            <a:spLocks noGrp="1"/>
          </p:cNvSpPr>
          <p:nvPr>
            <p:ph type="title"/>
          </p:nvPr>
        </p:nvSpPr>
        <p:spPr>
          <a:xfrm>
            <a:off x="366932" y="153807"/>
            <a:ext cx="7242048" cy="528945"/>
          </a:xfrm>
        </p:spPr>
        <p:txBody>
          <a:bodyPr>
            <a:normAutofit fontScale="90000"/>
          </a:bodyPr>
          <a:lstStyle/>
          <a:p>
            <a:pPr algn="ctr"/>
            <a:r>
              <a:rPr lang="en-US" sz="2800" dirty="0" smtClean="0"/>
              <a:t>Catholic quotes from important sources:</a:t>
            </a:r>
            <a:endParaRPr lang="en-US" sz="2800" dirty="0"/>
          </a:p>
        </p:txBody>
      </p:sp>
      <p:sp>
        <p:nvSpPr>
          <p:cNvPr id="6" name="TextBox 5"/>
          <p:cNvSpPr txBox="1"/>
          <p:nvPr/>
        </p:nvSpPr>
        <p:spPr>
          <a:xfrm>
            <a:off x="8341884" y="990600"/>
            <a:ext cx="497316" cy="3657600"/>
          </a:xfrm>
          <a:prstGeom prst="rect">
            <a:avLst/>
          </a:prstGeom>
          <a:noFill/>
        </p:spPr>
        <p:txBody>
          <a:bodyPr vert="wordArtVert" wrap="square" rtlCol="0">
            <a:spAutoFit/>
          </a:bodyPr>
          <a:lstStyle/>
          <a:p>
            <a:r>
              <a:rPr lang="en-US" b="1" dirty="0" smtClean="0">
                <a:solidFill>
                  <a:srgbClr val="FFFF00"/>
                </a:solidFill>
              </a:rPr>
              <a:t>DANIEL 7:25</a:t>
            </a:r>
            <a:endParaRPr lang="en-US" b="1"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0"/>
            <a:ext cx="2438400" cy="323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67</a:t>
            </a:fld>
            <a:endParaRPr lang="en-US"/>
          </a:p>
        </p:txBody>
      </p:sp>
      <p:sp>
        <p:nvSpPr>
          <p:cNvPr id="3" name="TextBox 2"/>
          <p:cNvSpPr txBox="1"/>
          <p:nvPr/>
        </p:nvSpPr>
        <p:spPr>
          <a:xfrm>
            <a:off x="372794" y="1014310"/>
            <a:ext cx="5342206" cy="1107996"/>
          </a:xfrm>
          <a:prstGeom prst="rect">
            <a:avLst/>
          </a:prstGeom>
          <a:noFill/>
        </p:spPr>
        <p:txBody>
          <a:bodyPr wrap="square" rtlCol="0">
            <a:spAutoFit/>
          </a:bodyPr>
          <a:lstStyle/>
          <a:p>
            <a:r>
              <a:rPr lang="en-JM" sz="2200" b="1" dirty="0"/>
              <a:t>Q. Have you any other way of proving that the Church has power to institute festivals of precept</a:t>
            </a:r>
            <a:r>
              <a:rPr lang="en-JM" sz="2200" b="1" dirty="0" smtClean="0"/>
              <a:t>?</a:t>
            </a:r>
            <a:endParaRPr lang="en-JM" sz="2200" b="1" dirty="0"/>
          </a:p>
        </p:txBody>
      </p:sp>
    </p:spTree>
    <p:extLst>
      <p:ext uri="{BB962C8B-B14F-4D97-AF65-F5344CB8AC3E}">
        <p14:creationId xmlns:p14="http://schemas.microsoft.com/office/powerpoint/2010/main" val="29916434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a:xfrm>
            <a:off x="304800" y="1143000"/>
            <a:ext cx="5032883" cy="5257800"/>
          </a:xfrm>
        </p:spPr>
        <p:txBody>
          <a:bodyPr>
            <a:noAutofit/>
          </a:bodyPr>
          <a:lstStyle/>
          <a:p>
            <a:r>
              <a:rPr lang="en-US" sz="2250" b="1" dirty="0"/>
              <a:t>Question: </a:t>
            </a:r>
            <a:r>
              <a:rPr lang="en-US" sz="2250" dirty="0"/>
              <a:t>Which is the Sabbath day?</a:t>
            </a:r>
          </a:p>
          <a:p>
            <a:r>
              <a:rPr lang="en-US" sz="2250" b="1" dirty="0"/>
              <a:t>Answer:</a:t>
            </a:r>
            <a:r>
              <a:rPr lang="en-US" sz="2250" dirty="0"/>
              <a:t> Saturday is the Sabbath day.</a:t>
            </a:r>
          </a:p>
          <a:p>
            <a:endParaRPr lang="en-US" sz="2250" dirty="0"/>
          </a:p>
          <a:p>
            <a:r>
              <a:rPr lang="en-US" sz="2250" b="1" dirty="0"/>
              <a:t>Question:</a:t>
            </a:r>
            <a:r>
              <a:rPr lang="en-US" sz="2250" dirty="0"/>
              <a:t> Why do we observe Sunday instead of Saturday?</a:t>
            </a:r>
          </a:p>
          <a:p>
            <a:r>
              <a:rPr lang="en-US" sz="2250" b="1" dirty="0" smtClean="0"/>
              <a:t>Answer</a:t>
            </a:r>
            <a:r>
              <a:rPr lang="en-US" sz="2250" b="1" dirty="0"/>
              <a:t>:</a:t>
            </a:r>
            <a:r>
              <a:rPr lang="en-US" sz="2250" dirty="0"/>
              <a:t> We observe Sunday instead of Saturday because </a:t>
            </a:r>
            <a:r>
              <a:rPr lang="en-US" sz="2250" b="1" dirty="0">
                <a:solidFill>
                  <a:srgbClr val="990033"/>
                </a:solidFill>
              </a:rPr>
              <a:t>the Catholic Church transferred the solemnity from Saturday to Sunday</a:t>
            </a:r>
            <a:r>
              <a:rPr lang="en-US" sz="2250" b="1" dirty="0" smtClean="0">
                <a:solidFill>
                  <a:srgbClr val="990033"/>
                </a:solidFill>
              </a:rPr>
              <a:t>.</a:t>
            </a:r>
            <a:r>
              <a:rPr lang="en-US" sz="2250" dirty="0" smtClean="0"/>
              <a:t>                                      </a:t>
            </a:r>
          </a:p>
          <a:p>
            <a:pPr marL="0" indent="0">
              <a:buNone/>
            </a:pPr>
            <a:r>
              <a:rPr lang="en-US" sz="1800" b="1" dirty="0" smtClean="0"/>
              <a:t>Rev</a:t>
            </a:r>
            <a:r>
              <a:rPr lang="en-US" sz="1800" b="1" dirty="0"/>
              <a:t>. Peter Geiermann C.SS.R., The Convert’s Catechism of Catholic Doctrine, p. 50 </a:t>
            </a:r>
          </a:p>
        </p:txBody>
      </p:sp>
      <p:sp>
        <p:nvSpPr>
          <p:cNvPr id="7" name="Title 1"/>
          <p:cNvSpPr>
            <a:spLocks noGrp="1"/>
          </p:cNvSpPr>
          <p:nvPr>
            <p:ph type="title"/>
          </p:nvPr>
        </p:nvSpPr>
        <p:spPr>
          <a:xfrm>
            <a:off x="339879" y="225552"/>
            <a:ext cx="7242048" cy="533400"/>
          </a:xfrm>
        </p:spPr>
        <p:txBody>
          <a:bodyPr>
            <a:normAutofit/>
          </a:bodyPr>
          <a:lstStyle/>
          <a:p>
            <a:pPr algn="ctr"/>
            <a:r>
              <a:rPr lang="en-US" sz="2400" dirty="0" smtClean="0"/>
              <a:t>Catholic quotes from important sources:</a:t>
            </a:r>
            <a:endParaRPr lang="en-US" sz="2400" dirty="0"/>
          </a:p>
        </p:txBody>
      </p:sp>
      <p:pic>
        <p:nvPicPr>
          <p:cNvPr id="5122" name="Picture 2" descr="catechism_tan_sm"/>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366059" y="1676400"/>
            <a:ext cx="2711141"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418084" y="1371600"/>
            <a:ext cx="497316" cy="3657600"/>
          </a:xfrm>
          <a:prstGeom prst="rect">
            <a:avLst/>
          </a:prstGeom>
          <a:noFill/>
        </p:spPr>
        <p:txBody>
          <a:bodyPr vert="wordArtVert" wrap="square" rtlCol="0">
            <a:spAutoFit/>
          </a:bodyPr>
          <a:lstStyle/>
          <a:p>
            <a:r>
              <a:rPr lang="en-US" b="1" dirty="0" smtClean="0">
                <a:solidFill>
                  <a:srgbClr val="FFFF00"/>
                </a:solidFill>
              </a:rPr>
              <a:t>DANIEL 7:25</a:t>
            </a:r>
            <a:endParaRPr lang="en-US"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11610965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3480"/>
            <a:ext cx="7239000" cy="5382768"/>
          </a:xfrm>
        </p:spPr>
        <p:txBody>
          <a:bodyPr>
            <a:normAutofit lnSpcReduction="10000"/>
          </a:bodyPr>
          <a:lstStyle/>
          <a:p>
            <a:r>
              <a:rPr lang="en-US" sz="2900" dirty="0"/>
              <a:t>"</a:t>
            </a:r>
            <a:r>
              <a:rPr lang="en-US" sz="2900" b="1" dirty="0">
                <a:solidFill>
                  <a:srgbClr val="C00000"/>
                </a:solidFill>
              </a:rPr>
              <a:t>The Church, on the other hand, after changing the day of rest from the Jewish Sabbath, or seventh day of the week, to the first, made the Third Commandment refer to Sunday as the day to be kept holy as the Lord's Day. </a:t>
            </a:r>
            <a:r>
              <a:rPr lang="en-US" sz="2900" b="1" dirty="0" smtClean="0">
                <a:solidFill>
                  <a:srgbClr val="6600FF"/>
                </a:solidFill>
              </a:rPr>
              <a:t>The </a:t>
            </a:r>
            <a:r>
              <a:rPr lang="en-US" sz="2900" b="1" dirty="0">
                <a:solidFill>
                  <a:srgbClr val="6600FF"/>
                </a:solidFill>
              </a:rPr>
              <a:t>Council of Trent (Sess. VI, can. xix) condemns those who deny that the Ten Commandments are binding on Christians</a:t>
            </a:r>
            <a:r>
              <a:rPr lang="en-US" sz="2900" dirty="0" smtClean="0"/>
              <a:t>.” </a:t>
            </a:r>
          </a:p>
          <a:p>
            <a:pPr marL="0" indent="0">
              <a:buNone/>
            </a:pPr>
            <a:r>
              <a:rPr lang="en-US" sz="1900" dirty="0" smtClean="0"/>
              <a:t>The Catholic Encyclopedia, Commandments of God, Volume IV, © 1908 by Robert Appleton Company, Online Edition © 1999 by Kevin Knight, Nihil Obstat - Remy Lafort, Censor Imprimatur - +John M. Farley, Archbishop of New York, page 153.</a:t>
            </a:r>
            <a:endParaRPr lang="en-US" sz="1900" dirty="0"/>
          </a:p>
        </p:txBody>
      </p:sp>
      <p:sp>
        <p:nvSpPr>
          <p:cNvPr id="4" name="Title 1"/>
          <p:cNvSpPr>
            <a:spLocks noGrp="1"/>
          </p:cNvSpPr>
          <p:nvPr>
            <p:ph type="title"/>
          </p:nvPr>
        </p:nvSpPr>
        <p:spPr>
          <a:xfrm>
            <a:off x="457200" y="304800"/>
            <a:ext cx="7242048" cy="533400"/>
          </a:xfrm>
        </p:spPr>
        <p:txBody>
          <a:bodyPr>
            <a:normAutofit/>
          </a:bodyPr>
          <a:lstStyle/>
          <a:p>
            <a:pPr algn="ctr"/>
            <a:r>
              <a:rPr lang="en-US" sz="2400" dirty="0" smtClean="0"/>
              <a:t>Catholic quotes </a:t>
            </a:r>
            <a:r>
              <a:rPr lang="en-US" sz="2600" dirty="0" smtClean="0"/>
              <a:t>from</a:t>
            </a:r>
            <a:r>
              <a:rPr lang="en-US" sz="2400" dirty="0" smtClean="0"/>
              <a:t> important sources:</a:t>
            </a:r>
            <a:endParaRPr lang="en-US" sz="2400" dirty="0"/>
          </a:p>
        </p:txBody>
      </p:sp>
      <p:sp>
        <p:nvSpPr>
          <p:cNvPr id="5" name="TextBox 4"/>
          <p:cNvSpPr txBox="1"/>
          <p:nvPr/>
        </p:nvSpPr>
        <p:spPr>
          <a:xfrm>
            <a:off x="8341884" y="990600"/>
            <a:ext cx="497316" cy="3657600"/>
          </a:xfrm>
          <a:prstGeom prst="rect">
            <a:avLst/>
          </a:prstGeom>
          <a:noFill/>
        </p:spPr>
        <p:txBody>
          <a:bodyPr vert="wordArtVert" wrap="square" rtlCol="0">
            <a:spAutoFit/>
          </a:bodyPr>
          <a:lstStyle/>
          <a:p>
            <a:r>
              <a:rPr lang="en-US" b="1" dirty="0" smtClean="0">
                <a:solidFill>
                  <a:srgbClr val="FFFF00"/>
                </a:solidFill>
              </a:rPr>
              <a:t>DANIEL 7:25</a:t>
            </a:r>
            <a:endParaRPr lang="en-US"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68117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8139597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5598276"/>
              </p:ext>
            </p:extLst>
          </p:nvPr>
        </p:nvGraphicFramePr>
        <p:xfrm>
          <a:off x="0" y="39479"/>
          <a:ext cx="9067800" cy="6739273"/>
        </p:xfrm>
        <a:graphic>
          <a:graphicData uri="http://schemas.openxmlformats.org/drawingml/2006/table">
            <a:tbl>
              <a:tblPr firstRow="1" firstCol="1" bandRow="1">
                <a:tableStyleId>{5C22544A-7EE6-4342-B048-85BDC9FD1C3A}</a:tableStyleId>
              </a:tblPr>
              <a:tblGrid>
                <a:gridCol w="401230"/>
                <a:gridCol w="4408647"/>
                <a:gridCol w="406114"/>
                <a:gridCol w="3851809"/>
              </a:tblGrid>
              <a:tr h="269595">
                <a:tc gridSpan="2">
                  <a:txBody>
                    <a:bodyPr/>
                    <a:lstStyle/>
                    <a:p>
                      <a:pPr marL="0" marR="0" algn="ctr">
                        <a:lnSpc>
                          <a:spcPts val="1500"/>
                        </a:lnSpc>
                        <a:spcBef>
                          <a:spcPts val="0"/>
                        </a:spcBef>
                        <a:spcAft>
                          <a:spcPts val="0"/>
                        </a:spcAft>
                      </a:pPr>
                      <a:r>
                        <a:rPr lang="en-US" sz="1200" dirty="0">
                          <a:effectLst/>
                        </a:rPr>
                        <a:t>Bible Ten Commandments</a:t>
                      </a:r>
                      <a:endParaRPr lang="en-US" sz="1200" dirty="0">
                        <a:effectLst/>
                        <a:latin typeface="Calibri"/>
                        <a:ea typeface="Calibri"/>
                        <a:cs typeface="Times New Roman"/>
                      </a:endParaRPr>
                    </a:p>
                  </a:txBody>
                  <a:tcPr marL="26198" marR="26198" marT="26198" marB="26198" anchor="ctr"/>
                </a:tc>
                <a:tc hMerge="1">
                  <a:txBody>
                    <a:bodyPr/>
                    <a:lstStyle/>
                    <a:p>
                      <a:endParaRPr lang="en-US"/>
                    </a:p>
                  </a:txBody>
                  <a:tcPr/>
                </a:tc>
                <a:tc gridSpan="2">
                  <a:txBody>
                    <a:bodyPr/>
                    <a:lstStyle/>
                    <a:p>
                      <a:pPr marL="0" marR="0" algn="ctr">
                        <a:lnSpc>
                          <a:spcPts val="1500"/>
                        </a:lnSpc>
                        <a:spcBef>
                          <a:spcPts val="0"/>
                        </a:spcBef>
                        <a:spcAft>
                          <a:spcPts val="0"/>
                        </a:spcAft>
                      </a:pPr>
                      <a:r>
                        <a:rPr lang="en-US" sz="1200">
                          <a:effectLst/>
                        </a:rPr>
                        <a:t>Catholic Ten Commandments</a:t>
                      </a:r>
                      <a:endParaRPr lang="en-US" sz="1200">
                        <a:effectLst/>
                        <a:latin typeface="Calibri"/>
                        <a:ea typeface="Calibri"/>
                        <a:cs typeface="Times New Roman"/>
                      </a:endParaRPr>
                    </a:p>
                  </a:txBody>
                  <a:tcPr marL="26198" marR="26198" marT="26198" marB="26198" anchor="ctr"/>
                </a:tc>
                <a:tc hMerge="1">
                  <a:txBody>
                    <a:bodyPr/>
                    <a:lstStyle/>
                    <a:p>
                      <a:endParaRPr lang="en-US"/>
                    </a:p>
                  </a:txBody>
                  <a:tcPr/>
                </a:tc>
              </a:tr>
              <a:tr h="541327">
                <a:tc>
                  <a:txBody>
                    <a:bodyPr/>
                    <a:lstStyle/>
                    <a:p>
                      <a:pPr marL="0" marR="0">
                        <a:lnSpc>
                          <a:spcPts val="1200"/>
                        </a:lnSpc>
                        <a:spcBef>
                          <a:spcPts val="0"/>
                        </a:spcBef>
                        <a:spcAft>
                          <a:spcPts val="0"/>
                        </a:spcAft>
                      </a:pPr>
                      <a:r>
                        <a:rPr lang="en-US" sz="1200">
                          <a:effectLst/>
                        </a:rPr>
                        <a:t>1st</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I am the LORD thy God, which have brought thee out of the land of Egypt, out of the house of bondage. Thou shalt have no other gods before me.</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1st</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I am the LORD thy God. Thou shalt have no strange gods before Me.</a:t>
                      </a:r>
                      <a:endParaRPr lang="en-US" sz="1200">
                        <a:effectLst/>
                        <a:latin typeface="Calibri"/>
                        <a:ea typeface="Calibri"/>
                        <a:cs typeface="Times New Roman"/>
                      </a:endParaRPr>
                    </a:p>
                  </a:txBody>
                  <a:tcPr marL="26198" marR="26198" marT="26198" marB="26198" anchor="ctr"/>
                </a:tc>
              </a:tr>
              <a:tr h="1188887">
                <a:tc>
                  <a:txBody>
                    <a:bodyPr/>
                    <a:lstStyle/>
                    <a:p>
                      <a:pPr marL="0" marR="0">
                        <a:lnSpc>
                          <a:spcPts val="1200"/>
                        </a:lnSpc>
                        <a:spcBef>
                          <a:spcPts val="0"/>
                        </a:spcBef>
                        <a:spcAft>
                          <a:spcPts val="0"/>
                        </a:spcAft>
                      </a:pPr>
                      <a:r>
                        <a:rPr lang="en-US" sz="1200">
                          <a:effectLst/>
                        </a:rPr>
                        <a:t>2nd</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JM" sz="1200" dirty="0" smtClean="0">
                          <a:effectLst/>
                        </a:rPr>
                        <a:t>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shewing mercy unto thousands of them that love me, and keep my commandments.</a:t>
                      </a:r>
                      <a:endParaRPr lang="en-JM" sz="1200" dirty="0">
                        <a:effectLst/>
                      </a:endParaRPr>
                    </a:p>
                  </a:txBody>
                  <a:tcPr marL="26198" marR="26198" marT="26198" marB="26198" anchor="ctr"/>
                </a:tc>
                <a:tc>
                  <a:txBody>
                    <a:bodyPr/>
                    <a:lstStyle/>
                    <a:p>
                      <a:pPr marL="0" marR="0">
                        <a:lnSpc>
                          <a:spcPts val="1200"/>
                        </a:lnSpc>
                        <a:spcBef>
                          <a:spcPts val="0"/>
                        </a:spcBef>
                        <a:spcAft>
                          <a:spcPts val="0"/>
                        </a:spcAft>
                      </a:pPr>
                      <a:r>
                        <a:rPr lang="en-US" sz="1200">
                          <a:effectLst/>
                        </a:rPr>
                        <a:t> </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b="1" dirty="0" smtClean="0">
                          <a:solidFill>
                            <a:srgbClr val="C00000"/>
                          </a:solidFill>
                          <a:effectLst/>
                        </a:rPr>
                        <a:t>Commandment deleted</a:t>
                      </a:r>
                      <a:r>
                        <a:rPr lang="en-US" sz="1200" b="1" dirty="0">
                          <a:solidFill>
                            <a:srgbClr val="C00000"/>
                          </a:solidFill>
                          <a:effectLst/>
                        </a:rPr>
                        <a:t>.</a:t>
                      </a:r>
                      <a:r>
                        <a:rPr lang="en-US" sz="1200" dirty="0">
                          <a:effectLst/>
                        </a:rPr>
                        <a:t> </a:t>
                      </a:r>
                      <a:r>
                        <a:rPr lang="en-US" sz="1200" dirty="0" smtClean="0">
                          <a:effectLst/>
                        </a:rPr>
                        <a:t>                              </a:t>
                      </a:r>
                    </a:p>
                    <a:p>
                      <a:pPr marL="0" marR="0" indent="45720" algn="just">
                        <a:lnSpc>
                          <a:spcPts val="1200"/>
                        </a:lnSpc>
                        <a:spcBef>
                          <a:spcPts val="0"/>
                        </a:spcBef>
                        <a:spcAft>
                          <a:spcPts val="0"/>
                        </a:spcAft>
                      </a:pPr>
                      <a:r>
                        <a:rPr lang="en-US" sz="1200" dirty="0" smtClean="0">
                          <a:effectLst/>
                        </a:rPr>
                        <a:t>(See also idolatry in the Catholic Church.)</a:t>
                      </a:r>
                      <a:r>
                        <a:rPr lang="en-US" sz="1200" dirty="0">
                          <a:solidFill>
                            <a:schemeClr val="tx1"/>
                          </a:solidFill>
                          <a:effectLst/>
                        </a:rPr>
                        <a:t/>
                      </a:r>
                      <a:br>
                        <a:rPr lang="en-US" sz="1200" dirty="0">
                          <a:solidFill>
                            <a:schemeClr val="tx1"/>
                          </a:solidFill>
                          <a:effectLst/>
                        </a:rPr>
                      </a:br>
                      <a:r>
                        <a:rPr lang="en-US" sz="1200" dirty="0">
                          <a:effectLst/>
                        </a:rPr>
                        <a:t/>
                      </a:r>
                      <a:br>
                        <a:rPr lang="en-US" sz="1200" dirty="0">
                          <a:effectLst/>
                        </a:rPr>
                      </a:br>
                      <a:r>
                        <a:rPr lang="en-US" sz="1200" b="1" dirty="0">
                          <a:effectLst/>
                        </a:rPr>
                        <a:t>(There is idolatry in the Papal system so the second Commandment has been deleted or sometimes it has been absorbed into the first. All remaining Commandments are therefore shifted along one count.)</a:t>
                      </a:r>
                      <a:endParaRPr lang="en-US" sz="1200" b="1" dirty="0">
                        <a:effectLst/>
                        <a:latin typeface="Calibri"/>
                        <a:ea typeface="Calibri"/>
                        <a:cs typeface="Times New Roman"/>
                      </a:endParaRPr>
                    </a:p>
                  </a:txBody>
                  <a:tcPr marL="26198" marR="26198" marT="26198" marB="26198" anchor="ctr"/>
                </a:tc>
              </a:tr>
              <a:tr h="396457">
                <a:tc>
                  <a:txBody>
                    <a:bodyPr/>
                    <a:lstStyle/>
                    <a:p>
                      <a:pPr marL="0" marR="0">
                        <a:lnSpc>
                          <a:spcPts val="1200"/>
                        </a:lnSpc>
                        <a:spcBef>
                          <a:spcPts val="0"/>
                        </a:spcBef>
                        <a:spcAft>
                          <a:spcPts val="0"/>
                        </a:spcAft>
                      </a:pPr>
                      <a:r>
                        <a:rPr lang="en-US" sz="1200">
                          <a:effectLst/>
                        </a:rPr>
                        <a:t>3rd</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take the name of the LORD thy God In vain; for the LORD will not hold him guiltless that taketh his name in vain.</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dirty="0">
                          <a:effectLst/>
                        </a:rPr>
                        <a:t>2nd</a:t>
                      </a:r>
                      <a:endParaRPr lang="en-US" sz="1200" dirty="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Thou shalt not take the name of the LORD thy God in vain.</a:t>
                      </a:r>
                      <a:endParaRPr lang="en-US" sz="1200" dirty="0">
                        <a:effectLst/>
                        <a:latin typeface="Calibri"/>
                        <a:ea typeface="Calibri"/>
                        <a:cs typeface="Times New Roman"/>
                      </a:endParaRPr>
                    </a:p>
                  </a:txBody>
                  <a:tcPr marL="26198" marR="26198" marT="26198" marB="26198" anchor="ctr"/>
                </a:tc>
              </a:tr>
              <a:tr h="1512666">
                <a:tc>
                  <a:txBody>
                    <a:bodyPr/>
                    <a:lstStyle/>
                    <a:p>
                      <a:pPr marL="0" marR="0">
                        <a:lnSpc>
                          <a:spcPts val="1200"/>
                        </a:lnSpc>
                        <a:spcBef>
                          <a:spcPts val="0"/>
                        </a:spcBef>
                        <a:spcAft>
                          <a:spcPts val="0"/>
                        </a:spcAft>
                      </a:pPr>
                      <a:r>
                        <a:rPr lang="en-US" sz="1200">
                          <a:effectLst/>
                        </a:rPr>
                        <a:t>4th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JM" sz="1400" dirty="0" smtClean="0">
                          <a:effectLst/>
                          <a:latin typeface="Calibri"/>
                          <a:ea typeface="Calibri"/>
                          <a:cs typeface="Times New Roman"/>
                        </a:rPr>
                        <a:t>Remember the sabbath day, to keep it holy. Six days shalt thou labour, and do all thy work: 10 But the seventh day is the sabbath of the Lord thy God: in it thou shalt not do any work, thou, nor thy son, nor thy daughter, thy manservant, nor thy maidservant, nor thy cattle, nor thy stranger that is within thy gates: 11 For in six days the Lord made heaven and earth, the sea, and all that in them is, and rested the seventh day: wherefore the Lord blessed the sabbath day, and hallowed it.</a:t>
                      </a:r>
                      <a:endParaRPr lang="en-US" sz="1400" dirty="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dirty="0">
                          <a:effectLst/>
                        </a:rPr>
                        <a:t>3rd</a:t>
                      </a:r>
                      <a:endParaRPr lang="en-US" sz="1200" dirty="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b="1" dirty="0">
                          <a:solidFill>
                            <a:srgbClr val="C00000"/>
                          </a:solidFill>
                          <a:effectLst/>
                        </a:rPr>
                        <a:t>Remember to keep holy the Sabbath day.</a:t>
                      </a:r>
                      <a:br>
                        <a:rPr lang="en-US" sz="1200" b="1" dirty="0">
                          <a:solidFill>
                            <a:srgbClr val="C00000"/>
                          </a:solidFill>
                          <a:effectLst/>
                        </a:rPr>
                      </a:br>
                      <a:r>
                        <a:rPr lang="en-US" sz="1200" b="1" dirty="0">
                          <a:solidFill>
                            <a:srgbClr val="C00000"/>
                          </a:solidFill>
                          <a:effectLst/>
                        </a:rPr>
                        <a:t/>
                      </a:r>
                      <a:br>
                        <a:rPr lang="en-US" sz="1200" b="1" dirty="0">
                          <a:solidFill>
                            <a:srgbClr val="C00000"/>
                          </a:solidFill>
                          <a:effectLst/>
                        </a:rPr>
                      </a:br>
                      <a:r>
                        <a:rPr lang="en-US" sz="1200" dirty="0">
                          <a:effectLst/>
                        </a:rPr>
                        <a:t>(The Sabbath is the fourth Commandment by normal count. The day to be kept is no longer mentioned since they </a:t>
                      </a:r>
                      <a:r>
                        <a:rPr lang="en-US" sz="1200" b="1" u="sng" dirty="0">
                          <a:solidFill>
                            <a:srgbClr val="C00000"/>
                          </a:solidFill>
                          <a:effectLst/>
                        </a:rPr>
                        <a:t>changed </a:t>
                      </a:r>
                      <a:r>
                        <a:rPr lang="en-US" sz="1200" b="1" u="sng" dirty="0" smtClean="0">
                          <a:solidFill>
                            <a:srgbClr val="C00000"/>
                          </a:solidFill>
                          <a:effectLst/>
                        </a:rPr>
                        <a:t>the Sabbath to Sunday)</a:t>
                      </a:r>
                      <a:r>
                        <a:rPr lang="en-US" sz="1200" b="1" u="sng" dirty="0">
                          <a:solidFill>
                            <a:schemeClr val="tx1"/>
                          </a:solidFill>
                          <a:effectLst/>
                        </a:rPr>
                        <a:t/>
                      </a:r>
                      <a:br>
                        <a:rPr lang="en-US" sz="1200" b="1" u="sng" dirty="0">
                          <a:solidFill>
                            <a:schemeClr val="tx1"/>
                          </a:solidFill>
                          <a:effectLst/>
                        </a:rPr>
                      </a:br>
                      <a:r>
                        <a:rPr lang="en-US" sz="1200" b="1" u="sng" dirty="0">
                          <a:solidFill>
                            <a:srgbClr val="C00000"/>
                          </a:solidFill>
                          <a:effectLst/>
                        </a:rPr>
                        <a:t/>
                      </a:r>
                      <a:br>
                        <a:rPr lang="en-US" sz="1200" b="1" u="sng" dirty="0">
                          <a:solidFill>
                            <a:srgbClr val="C00000"/>
                          </a:solidFill>
                          <a:effectLst/>
                        </a:rPr>
                      </a:br>
                      <a:r>
                        <a:rPr lang="en-US" sz="1200" b="1" dirty="0">
                          <a:effectLst/>
                        </a:rPr>
                        <a:t>(Note that God had more to say about the fourth Commandment than all others and with good reason. It is very important.)</a:t>
                      </a:r>
                      <a:endParaRPr lang="en-US" sz="1200" b="1" dirty="0">
                        <a:effectLst/>
                        <a:latin typeface="Calibri"/>
                        <a:ea typeface="Calibri"/>
                        <a:cs typeface="Times New Roman"/>
                      </a:endParaRPr>
                    </a:p>
                  </a:txBody>
                  <a:tcPr marL="26198" marR="26198" marT="26198" marB="26198" anchor="ctr"/>
                </a:tc>
              </a:tr>
              <a:tr h="379438">
                <a:tc>
                  <a:txBody>
                    <a:bodyPr/>
                    <a:lstStyle/>
                    <a:p>
                      <a:pPr marL="0" marR="0">
                        <a:lnSpc>
                          <a:spcPts val="1200"/>
                        </a:lnSpc>
                        <a:spcBef>
                          <a:spcPts val="0"/>
                        </a:spcBef>
                        <a:spcAft>
                          <a:spcPts val="0"/>
                        </a:spcAft>
                      </a:pPr>
                      <a:r>
                        <a:rPr lang="en-US" sz="1200" dirty="0">
                          <a:effectLst/>
                        </a:rPr>
                        <a:t>5th</a:t>
                      </a:r>
                      <a:endParaRPr lang="en-US" sz="1200" dirty="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Honour thy father and thy mother: that thy days may be long upon the land which the LORD thy God giveth thee.</a:t>
                      </a:r>
                      <a:endParaRPr lang="en-US" sz="1200" dirty="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4th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Honour thy father and thy mother.</a:t>
                      </a:r>
                      <a:endParaRPr lang="en-US" sz="1200" dirty="0">
                        <a:effectLst/>
                        <a:latin typeface="Calibri"/>
                        <a:ea typeface="Calibri"/>
                        <a:cs typeface="Times New Roman"/>
                      </a:endParaRPr>
                    </a:p>
                  </a:txBody>
                  <a:tcPr marL="26198" marR="26198" marT="26198" marB="26198" anchor="ctr"/>
                </a:tc>
              </a:tr>
              <a:tr h="290775">
                <a:tc>
                  <a:txBody>
                    <a:bodyPr/>
                    <a:lstStyle/>
                    <a:p>
                      <a:pPr marL="0" marR="0">
                        <a:lnSpc>
                          <a:spcPts val="1200"/>
                        </a:lnSpc>
                        <a:spcBef>
                          <a:spcPts val="0"/>
                        </a:spcBef>
                        <a:spcAft>
                          <a:spcPts val="0"/>
                        </a:spcAft>
                      </a:pPr>
                      <a:r>
                        <a:rPr lang="en-US" sz="1200">
                          <a:effectLst/>
                        </a:rPr>
                        <a:t>6th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kill.</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5th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kill.</a:t>
                      </a:r>
                      <a:endParaRPr lang="en-US" sz="1200">
                        <a:effectLst/>
                        <a:latin typeface="Calibri"/>
                        <a:ea typeface="Calibri"/>
                        <a:cs typeface="Times New Roman"/>
                      </a:endParaRPr>
                    </a:p>
                  </a:txBody>
                  <a:tcPr marL="26198" marR="26198" marT="26198" marB="26198" anchor="ctr"/>
                </a:tc>
              </a:tr>
              <a:tr h="290775">
                <a:tc>
                  <a:txBody>
                    <a:bodyPr/>
                    <a:lstStyle/>
                    <a:p>
                      <a:pPr marL="0" marR="0">
                        <a:lnSpc>
                          <a:spcPts val="1200"/>
                        </a:lnSpc>
                        <a:spcBef>
                          <a:spcPts val="0"/>
                        </a:spcBef>
                        <a:spcAft>
                          <a:spcPts val="0"/>
                        </a:spcAft>
                      </a:pPr>
                      <a:r>
                        <a:rPr lang="en-US" sz="1200">
                          <a:effectLst/>
                        </a:rPr>
                        <a:t>7th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commit adultery.</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6th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Thou shalt not commit adultery.</a:t>
                      </a:r>
                      <a:endParaRPr lang="en-US" sz="1200" dirty="0">
                        <a:effectLst/>
                        <a:latin typeface="Calibri"/>
                        <a:ea typeface="Calibri"/>
                        <a:cs typeface="Times New Roman"/>
                      </a:endParaRPr>
                    </a:p>
                  </a:txBody>
                  <a:tcPr marL="26198" marR="26198" marT="26198" marB="26198" anchor="ctr"/>
                </a:tc>
              </a:tr>
              <a:tr h="290775">
                <a:tc>
                  <a:txBody>
                    <a:bodyPr/>
                    <a:lstStyle/>
                    <a:p>
                      <a:pPr marL="0" marR="0">
                        <a:lnSpc>
                          <a:spcPts val="1200"/>
                        </a:lnSpc>
                        <a:spcBef>
                          <a:spcPts val="0"/>
                        </a:spcBef>
                        <a:spcAft>
                          <a:spcPts val="0"/>
                        </a:spcAft>
                      </a:pPr>
                      <a:r>
                        <a:rPr lang="en-US" sz="1200">
                          <a:effectLst/>
                        </a:rPr>
                        <a:t>8th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steal.</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7th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steal.</a:t>
                      </a:r>
                      <a:endParaRPr lang="en-US" sz="1200">
                        <a:effectLst/>
                        <a:latin typeface="Calibri"/>
                        <a:ea typeface="Calibri"/>
                        <a:cs typeface="Times New Roman"/>
                      </a:endParaRPr>
                    </a:p>
                  </a:txBody>
                  <a:tcPr marL="26198" marR="26198" marT="26198" marB="26198" anchor="ctr"/>
                </a:tc>
              </a:tr>
              <a:tr h="290775">
                <a:tc>
                  <a:txBody>
                    <a:bodyPr/>
                    <a:lstStyle/>
                    <a:p>
                      <a:pPr marL="0" marR="0">
                        <a:lnSpc>
                          <a:spcPts val="1200"/>
                        </a:lnSpc>
                        <a:spcBef>
                          <a:spcPts val="0"/>
                        </a:spcBef>
                        <a:spcAft>
                          <a:spcPts val="0"/>
                        </a:spcAft>
                      </a:pPr>
                      <a:r>
                        <a:rPr lang="en-US" sz="1200">
                          <a:effectLst/>
                        </a:rPr>
                        <a:t>9th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bear false witness against thy neighbour.</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8th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a:effectLst/>
                        </a:rPr>
                        <a:t>Thou shalt not bear false witness against thy neighbour.</a:t>
                      </a:r>
                      <a:endParaRPr lang="en-US" sz="1200">
                        <a:effectLst/>
                        <a:latin typeface="Calibri"/>
                        <a:ea typeface="Calibri"/>
                        <a:cs typeface="Times New Roman"/>
                      </a:endParaRPr>
                    </a:p>
                  </a:txBody>
                  <a:tcPr marL="26198" marR="26198" marT="26198" marB="26198" anchor="ctr"/>
                </a:tc>
              </a:tr>
              <a:tr h="734759">
                <a:tc>
                  <a:txBody>
                    <a:bodyPr/>
                    <a:lstStyle/>
                    <a:p>
                      <a:pPr marL="0" marR="0">
                        <a:lnSpc>
                          <a:spcPts val="1200"/>
                        </a:lnSpc>
                        <a:spcBef>
                          <a:spcPts val="0"/>
                        </a:spcBef>
                        <a:spcAft>
                          <a:spcPts val="0"/>
                        </a:spcAft>
                      </a:pPr>
                      <a:r>
                        <a:rPr lang="en-US" sz="1200">
                          <a:effectLst/>
                        </a:rPr>
                        <a:t>10th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Thou shalt not covet thy neighbour's house, thou shalt not covet thy neighbour's wife, nor his manservant, nor his maidservant, nor his ox, nor his ass, nor any thing that is thy neighbour's.</a:t>
                      </a:r>
                      <a:endParaRPr lang="en-US" sz="1200" dirty="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9th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Thou shalt not covet thy neighbour's wife.</a:t>
                      </a:r>
                      <a:br>
                        <a:rPr lang="en-US" sz="1200" dirty="0">
                          <a:effectLst/>
                        </a:rPr>
                      </a:br>
                      <a:r>
                        <a:rPr lang="en-US" sz="1200" b="1" dirty="0">
                          <a:effectLst/>
                        </a:rPr>
                        <a:t/>
                      </a:r>
                      <a:br>
                        <a:rPr lang="en-US" sz="1200" b="1" dirty="0">
                          <a:effectLst/>
                        </a:rPr>
                      </a:br>
                      <a:r>
                        <a:rPr lang="en-US" sz="1200" b="1" dirty="0">
                          <a:effectLst/>
                        </a:rPr>
                        <a:t>(The Tenth Commandment is split into two to get back to Ten Commandments.)</a:t>
                      </a:r>
                      <a:endParaRPr lang="en-US" sz="1200" b="1" dirty="0">
                        <a:effectLst/>
                        <a:latin typeface="Calibri"/>
                        <a:ea typeface="Calibri"/>
                        <a:cs typeface="Times New Roman"/>
                      </a:endParaRPr>
                    </a:p>
                  </a:txBody>
                  <a:tcPr marL="26198" marR="26198" marT="26198" marB="26198" anchor="ctr"/>
                </a:tc>
              </a:tr>
              <a:tr h="290775">
                <a:tc>
                  <a:txBody>
                    <a:bodyPr/>
                    <a:lstStyle/>
                    <a:p>
                      <a:pPr marL="0" marR="0">
                        <a:lnSpc>
                          <a:spcPts val="1200"/>
                        </a:lnSpc>
                        <a:spcBef>
                          <a:spcPts val="0"/>
                        </a:spcBef>
                        <a:spcAft>
                          <a:spcPts val="0"/>
                        </a:spcAft>
                      </a:pPr>
                      <a:r>
                        <a:rPr lang="en-US" sz="1200">
                          <a:effectLst/>
                        </a:rPr>
                        <a:t> </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 </a:t>
                      </a:r>
                      <a:endParaRPr lang="en-US" sz="1200">
                        <a:effectLst/>
                        <a:latin typeface="Calibri"/>
                        <a:ea typeface="Calibri"/>
                        <a:cs typeface="Times New Roman"/>
                      </a:endParaRPr>
                    </a:p>
                  </a:txBody>
                  <a:tcPr marL="26198" marR="26198" marT="26198" marB="26198" anchor="ctr"/>
                </a:tc>
                <a:tc>
                  <a:txBody>
                    <a:bodyPr/>
                    <a:lstStyle/>
                    <a:p>
                      <a:pPr marL="0" marR="0">
                        <a:lnSpc>
                          <a:spcPts val="1200"/>
                        </a:lnSpc>
                        <a:spcBef>
                          <a:spcPts val="0"/>
                        </a:spcBef>
                        <a:spcAft>
                          <a:spcPts val="0"/>
                        </a:spcAft>
                      </a:pPr>
                      <a:r>
                        <a:rPr lang="en-US" sz="1200">
                          <a:effectLst/>
                        </a:rPr>
                        <a:t>10th</a:t>
                      </a:r>
                      <a:endParaRPr lang="en-US" sz="1200">
                        <a:effectLst/>
                        <a:latin typeface="Calibri"/>
                        <a:ea typeface="Calibri"/>
                        <a:cs typeface="Times New Roman"/>
                      </a:endParaRPr>
                    </a:p>
                  </a:txBody>
                  <a:tcPr marL="26198" marR="26198" marT="26198" marB="26198" anchor="ctr"/>
                </a:tc>
                <a:tc>
                  <a:txBody>
                    <a:bodyPr/>
                    <a:lstStyle/>
                    <a:p>
                      <a:pPr marL="0" marR="0" indent="45720" algn="just">
                        <a:lnSpc>
                          <a:spcPts val="1200"/>
                        </a:lnSpc>
                        <a:spcBef>
                          <a:spcPts val="0"/>
                        </a:spcBef>
                        <a:spcAft>
                          <a:spcPts val="0"/>
                        </a:spcAft>
                      </a:pPr>
                      <a:r>
                        <a:rPr lang="en-US" sz="1200" dirty="0">
                          <a:effectLst/>
                        </a:rPr>
                        <a:t>Thou shalt not covet thy neighbour's goods.</a:t>
                      </a:r>
                      <a:endParaRPr lang="en-US" sz="1200" dirty="0">
                        <a:effectLst/>
                        <a:latin typeface="Calibri"/>
                        <a:ea typeface="Calibri"/>
                        <a:cs typeface="Times New Roman"/>
                      </a:endParaRPr>
                    </a:p>
                  </a:txBody>
                  <a:tcPr marL="26198" marR="26198" marT="26198" marB="26198" anchor="ct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409687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7543800" cy="5410200"/>
          </a:xfrm>
        </p:spPr>
        <p:txBody>
          <a:bodyPr>
            <a:normAutofit fontScale="92500" lnSpcReduction="10000"/>
          </a:bodyPr>
          <a:lstStyle/>
          <a:p>
            <a:r>
              <a:rPr lang="en-US" dirty="0"/>
              <a:t>"Perhaps the boldest thing, the most revolutionary change the Church ever did, happened in the first century. </a:t>
            </a:r>
            <a:r>
              <a:rPr lang="en-US" b="1" dirty="0">
                <a:solidFill>
                  <a:srgbClr val="FF0000"/>
                </a:solidFill>
              </a:rPr>
              <a:t>The holy day, the Sabbath, was changed from Saturday to Sunday. </a:t>
            </a:r>
            <a:r>
              <a:rPr lang="en-US" dirty="0"/>
              <a:t>"The Day of the Lord" (dies Dominica) was chosen, not from any directions noted in the Scriptures, but from </a:t>
            </a:r>
            <a:r>
              <a:rPr lang="en-US" b="1" u="sng" dirty="0"/>
              <a:t>the Church's sense of its own power</a:t>
            </a:r>
            <a:r>
              <a:rPr lang="en-US" dirty="0"/>
              <a:t>. The day of resurrection, the day of Pentecost, fifty days later, came on the first day of the week. So this would be the new Sabbath. </a:t>
            </a:r>
            <a:r>
              <a:rPr lang="en-US" b="1" dirty="0">
                <a:solidFill>
                  <a:srgbClr val="C00000"/>
                </a:solidFill>
              </a:rPr>
              <a:t>People who think that the Scriptures should be the sole authority, should logically become 7th Day Adventists, and keep Saturday holy." </a:t>
            </a:r>
            <a:endParaRPr lang="en-US" b="1" dirty="0" smtClean="0">
              <a:solidFill>
                <a:srgbClr val="C00000"/>
              </a:solidFill>
            </a:endParaRPr>
          </a:p>
          <a:p>
            <a:r>
              <a:rPr lang="en-US" b="1" dirty="0" smtClean="0"/>
              <a:t>Sentinel</a:t>
            </a:r>
            <a:r>
              <a:rPr lang="en-US" b="1" dirty="0"/>
              <a:t>, Pastor's page, Saint Catherine Catholic Church, Algonac, Michigan, May 21, 1995 </a:t>
            </a:r>
          </a:p>
        </p:txBody>
      </p:sp>
      <p:sp>
        <p:nvSpPr>
          <p:cNvPr id="4" name="Title 1"/>
          <p:cNvSpPr>
            <a:spLocks noGrp="1"/>
          </p:cNvSpPr>
          <p:nvPr>
            <p:ph type="title"/>
          </p:nvPr>
        </p:nvSpPr>
        <p:spPr>
          <a:xfrm>
            <a:off x="457200" y="304800"/>
            <a:ext cx="7242048" cy="533400"/>
          </a:xfrm>
        </p:spPr>
        <p:txBody>
          <a:bodyPr>
            <a:normAutofit/>
          </a:bodyPr>
          <a:lstStyle/>
          <a:p>
            <a:pPr algn="ctr"/>
            <a:r>
              <a:rPr lang="en-US" sz="2400" dirty="0" smtClean="0"/>
              <a:t>Catholic quotes from important sources:</a:t>
            </a:r>
            <a:endParaRPr lang="en-US" sz="2400" dirty="0"/>
          </a:p>
        </p:txBody>
      </p:sp>
      <p:sp>
        <p:nvSpPr>
          <p:cNvPr id="5" name="TextBox 4"/>
          <p:cNvSpPr txBox="1"/>
          <p:nvPr/>
        </p:nvSpPr>
        <p:spPr>
          <a:xfrm>
            <a:off x="8382000" y="990600"/>
            <a:ext cx="497316" cy="3657600"/>
          </a:xfrm>
          <a:prstGeom prst="rect">
            <a:avLst/>
          </a:prstGeom>
          <a:noFill/>
        </p:spPr>
        <p:txBody>
          <a:bodyPr vert="wordArtVert" wrap="square" rtlCol="0">
            <a:spAutoFit/>
          </a:bodyPr>
          <a:lstStyle/>
          <a:p>
            <a:r>
              <a:rPr lang="en-US" b="1" dirty="0" smtClean="0">
                <a:solidFill>
                  <a:srgbClr val="FFFF00"/>
                </a:solidFill>
              </a:rPr>
              <a:t>DANIEL 7:25</a:t>
            </a:r>
            <a:endParaRPr lang="en-US" b="1" dirty="0">
              <a:solidFill>
                <a:srgbClr val="FFFF00"/>
              </a:solidFill>
            </a:endParaRPr>
          </a:p>
        </p:txBody>
      </p:sp>
      <p:sp>
        <p:nvSpPr>
          <p:cNvPr id="6" name="TextBox 5"/>
          <p:cNvSpPr txBox="1"/>
          <p:nvPr/>
        </p:nvSpPr>
        <p:spPr>
          <a:xfrm>
            <a:off x="6858000" y="6248400"/>
            <a:ext cx="1143000" cy="461665"/>
          </a:xfrm>
          <a:prstGeom prst="rect">
            <a:avLst/>
          </a:prstGeom>
          <a:noFill/>
        </p:spPr>
        <p:txBody>
          <a:bodyPr wrap="square" rtlCol="0">
            <a:spAutoFit/>
          </a:bodyPr>
          <a:lstStyle/>
          <a:p>
            <a:r>
              <a:rPr lang="en-US" sz="2400" b="1" dirty="0" smtClean="0">
                <a:solidFill>
                  <a:srgbClr val="FF0000"/>
                </a:solidFill>
              </a:rPr>
              <a:t>PAUSE</a:t>
            </a:r>
            <a:endParaRPr lang="en-US" sz="2400" b="1" dirty="0">
              <a:solidFill>
                <a:srgbClr val="FF00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71</a:t>
            </a:fld>
            <a:endParaRPr lang="en-US"/>
          </a:p>
        </p:txBody>
      </p:sp>
    </p:spTree>
    <p:extLst>
      <p:ext uri="{BB962C8B-B14F-4D97-AF65-F5344CB8AC3E}">
        <p14:creationId xmlns:p14="http://schemas.microsoft.com/office/powerpoint/2010/main" val="25347276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72</a:t>
            </a:fld>
            <a:endParaRPr lang="en-US"/>
          </a:p>
        </p:txBody>
      </p:sp>
      <p:sp>
        <p:nvSpPr>
          <p:cNvPr id="3" name="Title 1"/>
          <p:cNvSpPr txBox="1">
            <a:spLocks/>
          </p:cNvSpPr>
          <p:nvPr/>
        </p:nvSpPr>
        <p:spPr>
          <a:xfrm>
            <a:off x="228600" y="228600"/>
            <a:ext cx="7620000" cy="2743200"/>
          </a:xfrm>
          <a:prstGeom prst="rect">
            <a:avLst/>
          </a:prstGeom>
        </p:spPr>
        <p:txBody>
          <a:bodyPr>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400" dirty="0" smtClean="0"/>
              <a:t>(7) Well, what if I just accept Sunday as </a:t>
            </a:r>
            <a:r>
              <a:rPr lang="en-US" sz="3400" u="sng" dirty="0" smtClean="0"/>
              <a:t>my</a:t>
            </a:r>
            <a:r>
              <a:rPr lang="en-US" sz="3400" dirty="0" smtClean="0"/>
              <a:t> Sabbath and keep it holy – Because it is more convenient, and a better day for me to go to church?</a:t>
            </a:r>
            <a:endParaRPr lang="en-US" sz="3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952" y="3016108"/>
            <a:ext cx="5108448" cy="3613292"/>
          </a:xfrm>
          <a:prstGeom prst="rect">
            <a:avLst/>
          </a:prstGeom>
        </p:spPr>
      </p:pic>
    </p:spTree>
    <p:extLst>
      <p:ext uri="{BB962C8B-B14F-4D97-AF65-F5344CB8AC3E}">
        <p14:creationId xmlns:p14="http://schemas.microsoft.com/office/powerpoint/2010/main" val="36294277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1661160"/>
          </a:xfrm>
        </p:spPr>
        <p:txBody>
          <a:bodyPr>
            <a:noAutofit/>
          </a:bodyPr>
          <a:lstStyle/>
          <a:p>
            <a:pPr lvl="0"/>
            <a:r>
              <a:rPr lang="en-US" sz="2400" dirty="0" smtClean="0"/>
              <a:t>(7) </a:t>
            </a:r>
            <a:r>
              <a:rPr lang="en-US" sz="2400" dirty="0"/>
              <a:t>Well, what if I just accept Sunday as my Sabbath and keep it holy – Because it is more </a:t>
            </a:r>
            <a:r>
              <a:rPr lang="en-US" sz="2400" dirty="0" smtClean="0"/>
              <a:t>convenient, and a </a:t>
            </a:r>
            <a:r>
              <a:rPr lang="en-US" sz="2400" dirty="0"/>
              <a:t>better day for me to go to church</a:t>
            </a:r>
            <a:r>
              <a:rPr lang="en-US" sz="2400" dirty="0" smtClean="0"/>
              <a:t>?</a:t>
            </a:r>
            <a:endParaRPr lang="en-US" sz="2400" dirty="0"/>
          </a:p>
        </p:txBody>
      </p:sp>
      <p:sp>
        <p:nvSpPr>
          <p:cNvPr id="3" name="Content Placeholder 2"/>
          <p:cNvSpPr>
            <a:spLocks noGrp="1"/>
          </p:cNvSpPr>
          <p:nvPr>
            <p:ph idx="1"/>
          </p:nvPr>
        </p:nvSpPr>
        <p:spPr>
          <a:xfrm>
            <a:off x="304800" y="1981200"/>
            <a:ext cx="7696200" cy="4267200"/>
          </a:xfrm>
        </p:spPr>
        <p:txBody>
          <a:bodyPr>
            <a:noAutofit/>
          </a:bodyPr>
          <a:lstStyle/>
          <a:p>
            <a:r>
              <a:rPr lang="en-US" sz="2800" dirty="0" smtClean="0"/>
              <a:t>The commandment says:</a:t>
            </a:r>
          </a:p>
          <a:p>
            <a:r>
              <a:rPr lang="en-US" sz="2800" dirty="0" smtClean="0"/>
              <a:t>Exodus 20:10 “But the  </a:t>
            </a:r>
            <a:r>
              <a:rPr lang="en-US" sz="2800" dirty="0"/>
              <a:t>seventh </a:t>
            </a:r>
            <a:r>
              <a:rPr lang="en-US" sz="2800" dirty="0" smtClean="0"/>
              <a:t> day </a:t>
            </a:r>
            <a:r>
              <a:rPr lang="en-US" sz="2800" dirty="0"/>
              <a:t>is the sabbath of </a:t>
            </a:r>
            <a:r>
              <a:rPr lang="en-US" sz="2800" b="1" u="sng" dirty="0"/>
              <a:t>the LORD thy God</a:t>
            </a:r>
            <a:r>
              <a:rPr lang="en-US" sz="2800" dirty="0" smtClean="0"/>
              <a:t>:” &amp; verse 8: “Remember </a:t>
            </a:r>
            <a:r>
              <a:rPr lang="en-US" sz="2800" dirty="0"/>
              <a:t>the </a:t>
            </a:r>
            <a:r>
              <a:rPr lang="en-US" sz="2800" b="1" u="sng" dirty="0" smtClean="0"/>
              <a:t>Sabbath</a:t>
            </a:r>
            <a:r>
              <a:rPr lang="en-US" sz="2800" dirty="0" smtClean="0"/>
              <a:t> </a:t>
            </a:r>
            <a:r>
              <a:rPr lang="en-US" sz="2800" dirty="0"/>
              <a:t>day, to </a:t>
            </a:r>
            <a:r>
              <a:rPr lang="en-US" sz="2800" b="1" u="sng" dirty="0"/>
              <a:t>keep it holy</a:t>
            </a:r>
            <a:r>
              <a:rPr lang="en-US" sz="2800" dirty="0"/>
              <a:t>.</a:t>
            </a:r>
            <a:r>
              <a:rPr lang="en-US" sz="2800" dirty="0" smtClean="0"/>
              <a:t>  </a:t>
            </a:r>
          </a:p>
          <a:p>
            <a:endParaRPr lang="en-US" sz="2800" u="sng" dirty="0" smtClean="0"/>
          </a:p>
          <a:p>
            <a:pPr marL="0" indent="0">
              <a:buNone/>
            </a:pPr>
            <a:r>
              <a:rPr lang="en-US" sz="2800" dirty="0" smtClean="0"/>
              <a:t>SO: We cannot select a day for ourselves. The Bible says that the day is God’s day AND The seventh day Sabbath is the only holy day.</a:t>
            </a:r>
          </a:p>
          <a:p>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73</a:t>
            </a:fld>
            <a:endParaRPr lang="en-US"/>
          </a:p>
        </p:txBody>
      </p:sp>
      <p:sp>
        <p:nvSpPr>
          <p:cNvPr id="5" name="Oval 4"/>
          <p:cNvSpPr/>
          <p:nvPr/>
        </p:nvSpPr>
        <p:spPr>
          <a:xfrm>
            <a:off x="4267200" y="2438400"/>
            <a:ext cx="1524000" cy="6096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Tree>
    <p:extLst>
      <p:ext uri="{BB962C8B-B14F-4D97-AF65-F5344CB8AC3E}">
        <p14:creationId xmlns:p14="http://schemas.microsoft.com/office/powerpoint/2010/main" val="37475710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1661160"/>
          </a:xfrm>
        </p:spPr>
        <p:txBody>
          <a:bodyPr>
            <a:noAutofit/>
          </a:bodyPr>
          <a:lstStyle/>
          <a:p>
            <a:pPr lvl="0"/>
            <a:r>
              <a:rPr lang="en-US" sz="2400" b="0" dirty="0" smtClean="0"/>
              <a:t>(7) </a:t>
            </a:r>
            <a:r>
              <a:rPr lang="en-US" sz="2400" b="0" dirty="0"/>
              <a:t>Well, what if I just accept Sunday as my Sabbath and keep it holy – </a:t>
            </a:r>
            <a:r>
              <a:rPr lang="en-US" sz="2400" u="sng" dirty="0">
                <a:solidFill>
                  <a:srgbClr val="FF0000"/>
                </a:solidFill>
              </a:rPr>
              <a:t>Because it is more </a:t>
            </a:r>
            <a:r>
              <a:rPr lang="en-US" sz="2400" u="sng" dirty="0" smtClean="0">
                <a:solidFill>
                  <a:srgbClr val="FF0000"/>
                </a:solidFill>
              </a:rPr>
              <a:t>convenient, and a </a:t>
            </a:r>
            <a:r>
              <a:rPr lang="en-US" sz="2400" u="sng" dirty="0">
                <a:solidFill>
                  <a:srgbClr val="FF0000"/>
                </a:solidFill>
              </a:rPr>
              <a:t>better day for me to go to church</a:t>
            </a:r>
            <a:r>
              <a:rPr lang="en-US" sz="2400" u="sng" dirty="0" smtClean="0">
                <a:solidFill>
                  <a:srgbClr val="FF0000"/>
                </a:solidFill>
              </a:rPr>
              <a:t>?</a:t>
            </a:r>
            <a:endParaRPr lang="en-US" sz="2400" u="sng" dirty="0">
              <a:solidFill>
                <a:srgbClr val="FF0000"/>
              </a:solidFill>
            </a:endParaRPr>
          </a:p>
        </p:txBody>
      </p:sp>
      <p:sp>
        <p:nvSpPr>
          <p:cNvPr id="3" name="Content Placeholder 2"/>
          <p:cNvSpPr>
            <a:spLocks noGrp="1"/>
          </p:cNvSpPr>
          <p:nvPr>
            <p:ph idx="1"/>
          </p:nvPr>
        </p:nvSpPr>
        <p:spPr>
          <a:xfrm>
            <a:off x="457200" y="2286000"/>
            <a:ext cx="7391400" cy="3962400"/>
          </a:xfrm>
        </p:spPr>
        <p:txBody>
          <a:bodyPr>
            <a:normAutofit/>
          </a:bodyPr>
          <a:lstStyle/>
          <a:p>
            <a:r>
              <a:rPr lang="en-US" dirty="0" smtClean="0"/>
              <a:t>It should not be a matter of convenience; it is not about what we want – It’s about obedience to Jesus! </a:t>
            </a:r>
          </a:p>
          <a:p>
            <a:r>
              <a:rPr lang="en-US" dirty="0" smtClean="0"/>
              <a:t>Jesus said: “If ye love me, </a:t>
            </a:r>
            <a:r>
              <a:rPr lang="en-US" b="1" u="sng" dirty="0" smtClean="0">
                <a:solidFill>
                  <a:srgbClr val="C00000"/>
                </a:solidFill>
              </a:rPr>
              <a:t>keep my commandments</a:t>
            </a:r>
            <a:r>
              <a:rPr lang="en-US" dirty="0" smtClean="0"/>
              <a:t>.” If we love Jesus as our Lord and Saviour we will be </a:t>
            </a:r>
            <a:r>
              <a:rPr lang="en-US" u="sng" dirty="0" smtClean="0"/>
              <a:t>obedient</a:t>
            </a:r>
            <a:r>
              <a:rPr lang="en-US" dirty="0" smtClean="0"/>
              <a:t> to Him.</a:t>
            </a:r>
          </a:p>
          <a:p>
            <a:r>
              <a:rPr lang="en-US" dirty="0" smtClean="0"/>
              <a:t>If we do what we please / what is convenient to us we only show that we are being </a:t>
            </a:r>
            <a:r>
              <a:rPr lang="en-US" u="sng" dirty="0" smtClean="0"/>
              <a:t>disobedient</a:t>
            </a:r>
            <a:r>
              <a:rPr lang="en-US" dirty="0" smtClean="0"/>
              <a:t>. </a:t>
            </a:r>
            <a:r>
              <a:rPr lang="en-US" sz="2800" dirty="0" smtClean="0">
                <a:solidFill>
                  <a:srgbClr val="C00000"/>
                </a:solidFill>
              </a:rPr>
              <a:t>*</a:t>
            </a:r>
            <a:r>
              <a:rPr lang="en-US" b="1" dirty="0" smtClean="0"/>
              <a:t>This reminds one of Cain.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74</a:t>
            </a:fld>
            <a:endParaRPr lang="en-US"/>
          </a:p>
        </p:txBody>
      </p:sp>
    </p:spTree>
    <p:extLst>
      <p:ext uri="{BB962C8B-B14F-4D97-AF65-F5344CB8AC3E}">
        <p14:creationId xmlns:p14="http://schemas.microsoft.com/office/powerpoint/2010/main" val="39970103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828800"/>
            <a:ext cx="1828800" cy="1200329"/>
          </a:xfrm>
          <a:prstGeom prst="rect">
            <a:avLst/>
          </a:prstGeom>
          <a:solidFill>
            <a:schemeClr val="bg1">
              <a:lumMod val="95000"/>
            </a:schemeClr>
          </a:solidFill>
        </p:spPr>
        <p:txBody>
          <a:bodyPr wrap="square" rtlCol="0">
            <a:spAutoFit/>
          </a:bodyPr>
          <a:lstStyle/>
          <a:p>
            <a:endParaRPr lang="en-US" dirty="0" smtClean="0"/>
          </a:p>
          <a:p>
            <a:endParaRPr lang="en-US" dirty="0"/>
          </a:p>
          <a:p>
            <a:endParaRPr lang="en-US" dirty="0" smtClean="0"/>
          </a:p>
          <a:p>
            <a:endParaRPr lang="en-US" dirty="0"/>
          </a:p>
        </p:txBody>
      </p:sp>
      <p:sp>
        <p:nvSpPr>
          <p:cNvPr id="2" name="Title 1"/>
          <p:cNvSpPr>
            <a:spLocks noGrp="1"/>
          </p:cNvSpPr>
          <p:nvPr>
            <p:ph type="title"/>
          </p:nvPr>
        </p:nvSpPr>
        <p:spPr>
          <a:xfrm>
            <a:off x="304800" y="228600"/>
            <a:ext cx="7620000" cy="1127760"/>
          </a:xfrm>
        </p:spPr>
        <p:txBody>
          <a:bodyPr>
            <a:noAutofit/>
          </a:bodyPr>
          <a:lstStyle/>
          <a:p>
            <a:pPr lvl="0"/>
            <a:r>
              <a:rPr lang="en-US" sz="2200" b="0" dirty="0" smtClean="0"/>
              <a:t>(7) </a:t>
            </a:r>
            <a:r>
              <a:rPr lang="en-US" sz="2200" b="0" dirty="0"/>
              <a:t>Well, what if I just accept Sunday as my Sabbath and keep it holy – </a:t>
            </a:r>
            <a:r>
              <a:rPr lang="en-US" sz="2200" u="sng" dirty="0">
                <a:solidFill>
                  <a:srgbClr val="FF0000"/>
                </a:solidFill>
              </a:rPr>
              <a:t>Because it is more </a:t>
            </a:r>
            <a:r>
              <a:rPr lang="en-US" sz="2200" u="sng" dirty="0" smtClean="0">
                <a:solidFill>
                  <a:srgbClr val="FF0000"/>
                </a:solidFill>
              </a:rPr>
              <a:t>convenient, and a </a:t>
            </a:r>
            <a:r>
              <a:rPr lang="en-US" sz="2200" u="sng" dirty="0">
                <a:solidFill>
                  <a:srgbClr val="FF0000"/>
                </a:solidFill>
              </a:rPr>
              <a:t>better day for me to go to church</a:t>
            </a:r>
            <a:r>
              <a:rPr lang="en-US" sz="2200" u="sng" dirty="0" smtClean="0">
                <a:solidFill>
                  <a:srgbClr val="FF0000"/>
                </a:solidFill>
              </a:rPr>
              <a:t>?</a:t>
            </a:r>
            <a:endParaRPr lang="en-US" sz="2200" u="sng" dirty="0">
              <a:solidFill>
                <a:srgbClr val="FF0000"/>
              </a:solidFill>
            </a:endParaRPr>
          </a:p>
        </p:txBody>
      </p:sp>
      <p:sp>
        <p:nvSpPr>
          <p:cNvPr id="3" name="Content Placeholder 2"/>
          <p:cNvSpPr>
            <a:spLocks noGrp="1"/>
          </p:cNvSpPr>
          <p:nvPr>
            <p:ph idx="1"/>
          </p:nvPr>
        </p:nvSpPr>
        <p:spPr>
          <a:xfrm>
            <a:off x="2667000" y="6172200"/>
            <a:ext cx="3276600" cy="533400"/>
          </a:xfrm>
        </p:spPr>
        <p:txBody>
          <a:bodyPr>
            <a:normAutofit/>
          </a:bodyPr>
          <a:lstStyle/>
          <a:p>
            <a:r>
              <a:rPr lang="en-US" b="1" dirty="0" smtClean="0"/>
              <a:t>Genesis 4:1 - 8</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5715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29600" y="609600"/>
            <a:ext cx="809965" cy="6096000"/>
          </a:xfrm>
          <a:prstGeom prst="rect">
            <a:avLst/>
          </a:prstGeom>
          <a:noFill/>
        </p:spPr>
        <p:txBody>
          <a:bodyPr vert="wordArtVert" wrap="square" rtlCol="0">
            <a:spAutoFit/>
          </a:bodyPr>
          <a:lstStyle/>
          <a:p>
            <a:r>
              <a:rPr lang="en-US" b="1" dirty="0" smtClean="0">
                <a:solidFill>
                  <a:srgbClr val="FFFF00"/>
                </a:solidFill>
              </a:rPr>
              <a:t>PLASE GIVE WHAT GOD REQUIRES OF YOU</a:t>
            </a:r>
            <a:endParaRPr lang="en-US" b="1" dirty="0">
              <a:solidFill>
                <a:srgbClr val="FFFF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1828801"/>
            <a:ext cx="218085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62484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5485727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6868" y="838200"/>
            <a:ext cx="5105400" cy="3733800"/>
          </a:xfrm>
        </p:spPr>
        <p:txBody>
          <a:bodyPr/>
          <a:lstStyle/>
          <a:p>
            <a:r>
              <a:rPr lang="en-US" sz="4400" dirty="0" smtClean="0"/>
              <a:t>(8) </a:t>
            </a:r>
            <a:r>
              <a:rPr lang="en-US" sz="4400" dirty="0"/>
              <a:t>Well; </a:t>
            </a:r>
            <a:r>
              <a:rPr lang="en-US" sz="4400" dirty="0" smtClean="0"/>
              <a:t>can’t </a:t>
            </a:r>
            <a:r>
              <a:rPr lang="en-US" sz="4400" dirty="0"/>
              <a:t>I keep Sunday in honor of </a:t>
            </a:r>
            <a:r>
              <a:rPr lang="en-US" sz="4400" u="sng" dirty="0"/>
              <a:t>Christ's resurrection</a:t>
            </a:r>
            <a:r>
              <a:rPr lang="en-US" sz="4400" dirty="0"/>
              <a:t>?</a:t>
            </a:r>
            <a:endParaRPr lang="en-US" dirty="0"/>
          </a:p>
        </p:txBody>
      </p:sp>
    </p:spTree>
    <p:extLst>
      <p:ext uri="{BB962C8B-B14F-4D97-AF65-F5344CB8AC3E}">
        <p14:creationId xmlns:p14="http://schemas.microsoft.com/office/powerpoint/2010/main" val="29488395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086600" cy="899160"/>
          </a:xfrm>
        </p:spPr>
        <p:txBody>
          <a:bodyPr>
            <a:noAutofit/>
          </a:bodyPr>
          <a:lstStyle/>
          <a:p>
            <a:pPr lvl="0"/>
            <a:r>
              <a:rPr lang="en-US" sz="2400" dirty="0" smtClean="0"/>
              <a:t>(8) </a:t>
            </a:r>
            <a:r>
              <a:rPr lang="en-US" sz="2400" dirty="0"/>
              <a:t>Well; </a:t>
            </a:r>
            <a:r>
              <a:rPr lang="en-US" sz="2400" dirty="0" smtClean="0"/>
              <a:t>can't </a:t>
            </a:r>
            <a:r>
              <a:rPr lang="en-US" sz="2400" dirty="0"/>
              <a:t>I keep Sunday in honor of Christ's resurrection?</a:t>
            </a:r>
          </a:p>
        </p:txBody>
      </p:sp>
      <p:sp>
        <p:nvSpPr>
          <p:cNvPr id="3" name="Content Placeholder 2"/>
          <p:cNvSpPr>
            <a:spLocks noGrp="1"/>
          </p:cNvSpPr>
          <p:nvPr>
            <p:ph idx="1"/>
          </p:nvPr>
        </p:nvSpPr>
        <p:spPr>
          <a:xfrm>
            <a:off x="457200" y="1524000"/>
            <a:ext cx="7239000" cy="4855536"/>
          </a:xfrm>
        </p:spPr>
        <p:txBody>
          <a:bodyPr>
            <a:normAutofit lnSpcReduction="10000"/>
          </a:bodyPr>
          <a:lstStyle/>
          <a:p>
            <a:r>
              <a:rPr lang="en-US" dirty="0"/>
              <a:t>"Know ye not, that so many of us as were </a:t>
            </a:r>
            <a:r>
              <a:rPr lang="en-US" b="1" dirty="0">
                <a:solidFill>
                  <a:srgbClr val="C00000"/>
                </a:solidFill>
              </a:rPr>
              <a:t>baptized</a:t>
            </a:r>
            <a:r>
              <a:rPr lang="en-US" dirty="0"/>
              <a:t> into Jesus Christ were baptized </a:t>
            </a:r>
            <a:r>
              <a:rPr lang="en-US" b="1" u="sng" dirty="0">
                <a:solidFill>
                  <a:srgbClr val="C00000"/>
                </a:solidFill>
              </a:rPr>
              <a:t>into his death</a:t>
            </a:r>
            <a:r>
              <a:rPr lang="en-US" dirty="0"/>
              <a:t>? Therefore we are </a:t>
            </a:r>
            <a:r>
              <a:rPr lang="en-US" b="1" u="sng" dirty="0"/>
              <a:t>buried</a:t>
            </a:r>
            <a:r>
              <a:rPr lang="en-US" dirty="0"/>
              <a:t> with him by baptism into </a:t>
            </a:r>
            <a:r>
              <a:rPr lang="en-US" b="1" u="sng" dirty="0"/>
              <a:t>death</a:t>
            </a:r>
            <a:r>
              <a:rPr lang="en-US" dirty="0"/>
              <a:t>: that </a:t>
            </a:r>
            <a:r>
              <a:rPr lang="en-US" b="1" dirty="0">
                <a:solidFill>
                  <a:srgbClr val="C00000"/>
                </a:solidFill>
              </a:rPr>
              <a:t>like as Christ was </a:t>
            </a:r>
            <a:r>
              <a:rPr lang="en-US" b="1" u="sng" dirty="0">
                <a:solidFill>
                  <a:srgbClr val="C00000"/>
                </a:solidFill>
              </a:rPr>
              <a:t>raised up from the dead</a:t>
            </a:r>
            <a:r>
              <a:rPr lang="en-US" u="sng" dirty="0">
                <a:solidFill>
                  <a:srgbClr val="C00000"/>
                </a:solidFill>
              </a:rPr>
              <a:t> </a:t>
            </a:r>
            <a:r>
              <a:rPr lang="en-US" dirty="0"/>
              <a:t>by the glory of the Father, even so </a:t>
            </a:r>
            <a:r>
              <a:rPr lang="en-US" b="1" dirty="0">
                <a:solidFill>
                  <a:srgbClr val="C00000"/>
                </a:solidFill>
              </a:rPr>
              <a:t>we also should walk in newness of life</a:t>
            </a:r>
            <a:r>
              <a:rPr lang="en-US" dirty="0"/>
              <a:t>. For if we have been planted together in the likeness of his death, we shall be also in the likeness of </a:t>
            </a:r>
            <a:r>
              <a:rPr lang="en-US" b="1" u="sng" dirty="0">
                <a:solidFill>
                  <a:srgbClr val="C00000"/>
                </a:solidFill>
              </a:rPr>
              <a:t>his resurrection</a:t>
            </a:r>
            <a:r>
              <a:rPr lang="en-US" dirty="0"/>
              <a:t>: Knowing this, that </a:t>
            </a:r>
            <a:r>
              <a:rPr lang="en-US" b="1" u="sng" dirty="0"/>
              <a:t>our old man is crucified with him</a:t>
            </a:r>
            <a:r>
              <a:rPr lang="en-US" dirty="0"/>
              <a:t>, that the body of sin might be destroyed, that henceforth we should not serve sin." </a:t>
            </a:r>
            <a:r>
              <a:rPr lang="en-US" b="1" dirty="0">
                <a:solidFill>
                  <a:srgbClr val="C00000"/>
                </a:solidFill>
              </a:rPr>
              <a:t>Romans 6:3-6</a:t>
            </a:r>
            <a:r>
              <a:rPr lang="en-US" dirty="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3955545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
            <a:ext cx="7086600" cy="899160"/>
          </a:xfrm>
        </p:spPr>
        <p:txBody>
          <a:bodyPr>
            <a:noAutofit/>
          </a:bodyPr>
          <a:lstStyle/>
          <a:p>
            <a:pPr lvl="0"/>
            <a:r>
              <a:rPr lang="en-US" sz="2400" dirty="0" smtClean="0"/>
              <a:t>(8) </a:t>
            </a:r>
            <a:r>
              <a:rPr lang="en-US" sz="2400" dirty="0"/>
              <a:t>Well; </a:t>
            </a:r>
            <a:r>
              <a:rPr lang="en-US" sz="2400" dirty="0" smtClean="0"/>
              <a:t>can't </a:t>
            </a:r>
            <a:r>
              <a:rPr lang="en-US" sz="2400" dirty="0"/>
              <a:t>I keep Sunday in honor of Christ's resurrection?</a:t>
            </a:r>
          </a:p>
        </p:txBody>
      </p:sp>
      <p:sp>
        <p:nvSpPr>
          <p:cNvPr id="3" name="Content Placeholder 2"/>
          <p:cNvSpPr>
            <a:spLocks noGrp="1"/>
          </p:cNvSpPr>
          <p:nvPr>
            <p:ph idx="1"/>
          </p:nvPr>
        </p:nvSpPr>
        <p:spPr>
          <a:xfrm>
            <a:off x="228600" y="1371599"/>
            <a:ext cx="7696200" cy="4876801"/>
          </a:xfrm>
        </p:spPr>
        <p:txBody>
          <a:bodyPr>
            <a:noAutofit/>
          </a:bodyPr>
          <a:lstStyle/>
          <a:p>
            <a:r>
              <a:rPr lang="en-US" sz="2650" dirty="0" smtClean="0"/>
              <a:t>Jesus’ resurrection is our </a:t>
            </a:r>
            <a:r>
              <a:rPr lang="en-US" sz="2650" u="sng" dirty="0" smtClean="0"/>
              <a:t>surety of salvation</a:t>
            </a:r>
            <a:r>
              <a:rPr lang="en-US" sz="2650" dirty="0" smtClean="0"/>
              <a:t>. In other words, it is because Jesus was raised from the dead that it is made </a:t>
            </a:r>
            <a:r>
              <a:rPr lang="en-US" sz="2650" u="sng" dirty="0" smtClean="0"/>
              <a:t>possible</a:t>
            </a:r>
            <a:r>
              <a:rPr lang="en-US" sz="2650" dirty="0" smtClean="0"/>
              <a:t> for us to be saved – it is what makes His death count!</a:t>
            </a:r>
          </a:p>
          <a:p>
            <a:r>
              <a:rPr lang="en-US" sz="2650" dirty="0" smtClean="0"/>
              <a:t>Jesus died but was resurrected – that’s triumph over a death that was caused by your sin and mine; His death is </a:t>
            </a:r>
            <a:r>
              <a:rPr lang="en-US" sz="2650" u="sng" dirty="0" smtClean="0"/>
              <a:t>payment for our sin</a:t>
            </a:r>
            <a:r>
              <a:rPr lang="en-US" sz="2650" dirty="0" smtClean="0"/>
              <a:t>.</a:t>
            </a:r>
          </a:p>
          <a:p>
            <a:r>
              <a:rPr lang="en-US" sz="2650" dirty="0" smtClean="0"/>
              <a:t>To say we are going to honour Jesus’ </a:t>
            </a:r>
            <a:r>
              <a:rPr lang="en-US" sz="2650" u="sng" dirty="0" smtClean="0"/>
              <a:t>resurrection</a:t>
            </a:r>
            <a:r>
              <a:rPr lang="en-US" sz="2650" dirty="0" smtClean="0"/>
              <a:t> by observing Sunday instead of keeping Saturday (the Sabbath) holy, is to </a:t>
            </a:r>
            <a:r>
              <a:rPr lang="en-US" sz="2650" u="sng" dirty="0" smtClean="0"/>
              <a:t>sin</a:t>
            </a:r>
            <a:r>
              <a:rPr lang="en-US" sz="2650" dirty="0" smtClean="0"/>
              <a:t>. </a:t>
            </a:r>
            <a:endParaRPr lang="en-US" sz="2650" dirty="0"/>
          </a:p>
        </p:txBody>
      </p:sp>
      <p:sp>
        <p:nvSpPr>
          <p:cNvPr id="4" name="TextBox 3"/>
          <p:cNvSpPr txBox="1"/>
          <p:nvPr/>
        </p:nvSpPr>
        <p:spPr>
          <a:xfrm>
            <a:off x="228600" y="6248400"/>
            <a:ext cx="1562100" cy="400110"/>
          </a:xfrm>
          <a:prstGeom prst="rect">
            <a:avLst/>
          </a:prstGeom>
          <a:noFill/>
        </p:spPr>
        <p:txBody>
          <a:bodyPr wrap="square" rtlCol="0">
            <a:spAutoFit/>
          </a:bodyPr>
          <a:lstStyle/>
          <a:p>
            <a:r>
              <a:rPr lang="en-JM" sz="2000" b="1" dirty="0" smtClean="0">
                <a:solidFill>
                  <a:srgbClr val="C00000"/>
                </a:solidFill>
              </a:rPr>
              <a:t>1 John 3:4</a:t>
            </a:r>
            <a:endParaRPr lang="en-JM" sz="2000" b="1" dirty="0">
              <a:solidFill>
                <a:srgbClr val="C000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78</a:t>
            </a:fld>
            <a:endParaRPr lang="en-US"/>
          </a:p>
        </p:txBody>
      </p:sp>
    </p:spTree>
    <p:extLst>
      <p:ext uri="{BB962C8B-B14F-4D97-AF65-F5344CB8AC3E}">
        <p14:creationId xmlns:p14="http://schemas.microsoft.com/office/powerpoint/2010/main" val="26983811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4" y="67128"/>
            <a:ext cx="4419600" cy="594360"/>
          </a:xfrm>
        </p:spPr>
        <p:txBody>
          <a:bodyPr>
            <a:noAutofit/>
          </a:bodyPr>
          <a:lstStyle/>
          <a:p>
            <a:pPr lvl="0" algn="ctr"/>
            <a:r>
              <a:rPr lang="en-US" sz="3200" dirty="0" smtClean="0"/>
              <a:t>So, the answer is:</a:t>
            </a:r>
            <a:endParaRPr lang="en-US" sz="3200" dirty="0"/>
          </a:p>
        </p:txBody>
      </p:sp>
      <p:sp>
        <p:nvSpPr>
          <p:cNvPr id="3" name="Content Placeholder 2"/>
          <p:cNvSpPr>
            <a:spLocks noGrp="1"/>
          </p:cNvSpPr>
          <p:nvPr>
            <p:ph idx="1"/>
          </p:nvPr>
        </p:nvSpPr>
        <p:spPr>
          <a:xfrm>
            <a:off x="228600" y="796343"/>
            <a:ext cx="7696200" cy="5236536"/>
          </a:xfrm>
        </p:spPr>
        <p:txBody>
          <a:bodyPr>
            <a:normAutofit/>
          </a:bodyPr>
          <a:lstStyle/>
          <a:p>
            <a:r>
              <a:rPr lang="en-US" sz="3000" dirty="0" smtClean="0"/>
              <a:t>No. </a:t>
            </a:r>
          </a:p>
          <a:p>
            <a:pPr algn="just"/>
            <a:r>
              <a:rPr lang="en-US" sz="3000" b="1" dirty="0" smtClean="0">
                <a:solidFill>
                  <a:srgbClr val="C00000"/>
                </a:solidFill>
              </a:rPr>
              <a:t>No </a:t>
            </a:r>
            <a:r>
              <a:rPr lang="en-US" sz="3000" b="1" dirty="0">
                <a:solidFill>
                  <a:srgbClr val="C00000"/>
                </a:solidFill>
              </a:rPr>
              <a:t>more than </a:t>
            </a:r>
            <a:r>
              <a:rPr lang="en-US" sz="3000" b="1" i="1" dirty="0">
                <a:solidFill>
                  <a:srgbClr val="C00000"/>
                </a:solidFill>
              </a:rPr>
              <a:t>you</a:t>
            </a:r>
            <a:r>
              <a:rPr lang="en-US" sz="3000" b="1" dirty="0">
                <a:solidFill>
                  <a:srgbClr val="C00000"/>
                </a:solidFill>
              </a:rPr>
              <a:t> would keep Friday </a:t>
            </a:r>
            <a:r>
              <a:rPr lang="en-US" sz="3000" b="1" dirty="0" smtClean="0">
                <a:solidFill>
                  <a:srgbClr val="C00000"/>
                </a:solidFill>
              </a:rPr>
              <a:t>in place of the Sabbath in </a:t>
            </a:r>
            <a:r>
              <a:rPr lang="en-US" sz="3000" b="1" dirty="0">
                <a:solidFill>
                  <a:srgbClr val="C00000"/>
                </a:solidFill>
              </a:rPr>
              <a:t>honor of the crucifixion</a:t>
            </a:r>
            <a:r>
              <a:rPr lang="en-US" sz="3000" dirty="0"/>
              <a:t>. </a:t>
            </a:r>
            <a:r>
              <a:rPr lang="en-US" sz="3000" b="1" dirty="0" smtClean="0">
                <a:solidFill>
                  <a:srgbClr val="0033CC"/>
                </a:solidFill>
              </a:rPr>
              <a:t>Would you? </a:t>
            </a:r>
            <a:r>
              <a:rPr lang="en-US" sz="3000" dirty="0" smtClean="0"/>
              <a:t>Christ </a:t>
            </a:r>
            <a:r>
              <a:rPr lang="en-US" sz="3000" dirty="0"/>
              <a:t>gave the ordinance of </a:t>
            </a:r>
            <a:r>
              <a:rPr lang="en-US" sz="3000" b="1" u="sng" dirty="0">
                <a:solidFill>
                  <a:srgbClr val="C00000"/>
                </a:solidFill>
              </a:rPr>
              <a:t>baptism</a:t>
            </a:r>
            <a:r>
              <a:rPr lang="en-US" sz="3000" b="1" dirty="0">
                <a:solidFill>
                  <a:srgbClr val="C00000"/>
                </a:solidFill>
              </a:rPr>
              <a:t> in honor of His </a:t>
            </a:r>
            <a:r>
              <a:rPr lang="en-US" sz="3000" b="1" i="1" u="sng" dirty="0">
                <a:solidFill>
                  <a:srgbClr val="C00000"/>
                </a:solidFill>
              </a:rPr>
              <a:t>death</a:t>
            </a:r>
            <a:r>
              <a:rPr lang="en-US" sz="3000" b="1" dirty="0">
                <a:solidFill>
                  <a:srgbClr val="C00000"/>
                </a:solidFill>
              </a:rPr>
              <a:t>, </a:t>
            </a:r>
            <a:r>
              <a:rPr lang="en-US" sz="3000" b="1" i="1" u="sng" dirty="0">
                <a:solidFill>
                  <a:srgbClr val="C00000"/>
                </a:solidFill>
              </a:rPr>
              <a:t>burial</a:t>
            </a:r>
            <a:r>
              <a:rPr lang="en-US" sz="3000" b="1" dirty="0">
                <a:solidFill>
                  <a:srgbClr val="C00000"/>
                </a:solidFill>
              </a:rPr>
              <a:t>, and </a:t>
            </a:r>
            <a:r>
              <a:rPr lang="en-US" sz="3000" b="1" i="1" u="sng" dirty="0">
                <a:solidFill>
                  <a:srgbClr val="C00000"/>
                </a:solidFill>
              </a:rPr>
              <a:t>resurrection</a:t>
            </a:r>
            <a:r>
              <a:rPr lang="en-US" sz="3000" dirty="0"/>
              <a:t>. The Bible never suggests </a:t>
            </a:r>
            <a:r>
              <a:rPr lang="en-US" sz="3000" dirty="0" smtClean="0"/>
              <a:t>Sunday keeping </a:t>
            </a:r>
            <a:r>
              <a:rPr lang="en-US" sz="3000" dirty="0"/>
              <a:t>in honor of the resurrection </a:t>
            </a:r>
            <a:r>
              <a:rPr lang="en-US" sz="3000" dirty="0" smtClean="0"/>
              <a:t>(nor </a:t>
            </a:r>
            <a:r>
              <a:rPr lang="en-US" sz="3000" dirty="0"/>
              <a:t>for any other </a:t>
            </a:r>
            <a:r>
              <a:rPr lang="en-US" sz="3000" dirty="0" smtClean="0"/>
              <a:t>reason). </a:t>
            </a:r>
            <a:r>
              <a:rPr lang="en-US" sz="3000" b="1" dirty="0"/>
              <a:t>We honor Christ by </a:t>
            </a:r>
            <a:r>
              <a:rPr lang="en-US" sz="3000" b="1" u="sng" dirty="0"/>
              <a:t>obeying</a:t>
            </a:r>
            <a:r>
              <a:rPr lang="en-US" sz="3000" b="1" dirty="0"/>
              <a:t> </a:t>
            </a:r>
            <a:r>
              <a:rPr lang="en-US" sz="3000" b="1" dirty="0" smtClean="0"/>
              <a:t>Him</a:t>
            </a:r>
            <a:r>
              <a:rPr lang="en-US" sz="3000" dirty="0" smtClean="0"/>
              <a:t>, not </a:t>
            </a:r>
            <a:r>
              <a:rPr lang="en-US" sz="3000" dirty="0"/>
              <a:t>by substituting man-made requirements in place of His.</a:t>
            </a:r>
          </a:p>
        </p:txBody>
      </p:sp>
      <p:sp>
        <p:nvSpPr>
          <p:cNvPr id="4" name="TextBox 3"/>
          <p:cNvSpPr txBox="1"/>
          <p:nvPr/>
        </p:nvSpPr>
        <p:spPr>
          <a:xfrm>
            <a:off x="3276600" y="6167735"/>
            <a:ext cx="4648200" cy="461665"/>
          </a:xfrm>
          <a:prstGeom prst="rect">
            <a:avLst/>
          </a:prstGeom>
          <a:noFill/>
        </p:spPr>
        <p:txBody>
          <a:bodyPr wrap="square" rtlCol="0">
            <a:spAutoFit/>
          </a:bodyPr>
          <a:lstStyle/>
          <a:p>
            <a:r>
              <a:rPr lang="en-US" sz="2400" b="1" dirty="0" smtClean="0">
                <a:solidFill>
                  <a:srgbClr val="C00000"/>
                </a:solidFill>
              </a:rPr>
              <a:t>Matthew 15:1-9 &amp; Mark 7:1-13</a:t>
            </a:r>
            <a:r>
              <a:rPr lang="en-US" sz="2400" b="1" dirty="0" smtClean="0"/>
              <a:t> </a:t>
            </a:r>
            <a:endParaRPr lang="en-US" sz="24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3611476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777240"/>
          </a:xfrm>
        </p:spPr>
        <p:txBody>
          <a:bodyPr/>
          <a:lstStyle/>
          <a:p>
            <a:r>
              <a:rPr lang="en-US" dirty="0">
                <a:solidFill>
                  <a:schemeClr val="tx1"/>
                </a:solidFill>
              </a:rPr>
              <a:t>UNMASKING THE FALSE SABATH</a:t>
            </a:r>
          </a:p>
        </p:txBody>
      </p:sp>
      <p:sp>
        <p:nvSpPr>
          <p:cNvPr id="3" name="Text Placeholder 2"/>
          <p:cNvSpPr>
            <a:spLocks noGrp="1"/>
          </p:cNvSpPr>
          <p:nvPr>
            <p:ph type="body" idx="1"/>
          </p:nvPr>
        </p:nvSpPr>
        <p:spPr/>
        <p:txBody>
          <a:bodyPr/>
          <a:lstStyle/>
          <a:p>
            <a:r>
              <a:rPr lang="en-US" dirty="0" smtClean="0"/>
              <a:t>Popular question.</a:t>
            </a:r>
            <a:endParaRPr lang="en-US" dirty="0"/>
          </a:p>
        </p:txBody>
      </p:sp>
      <p:sp>
        <p:nvSpPr>
          <p:cNvPr id="4" name="Text Placeholder 3"/>
          <p:cNvSpPr>
            <a:spLocks noGrp="1"/>
          </p:cNvSpPr>
          <p:nvPr>
            <p:ph type="body" sz="half" idx="3"/>
          </p:nvPr>
        </p:nvSpPr>
        <p:spPr/>
        <p:txBody>
          <a:bodyPr/>
          <a:lstStyle/>
          <a:p>
            <a:r>
              <a:rPr lang="en-US" dirty="0" smtClean="0"/>
              <a:t>Here’s another answer!</a:t>
            </a:r>
            <a:endParaRPr lang="en-US" dirty="0"/>
          </a:p>
        </p:txBody>
      </p:sp>
      <p:sp>
        <p:nvSpPr>
          <p:cNvPr id="5" name="Content Placeholder 4"/>
          <p:cNvSpPr>
            <a:spLocks noGrp="1"/>
          </p:cNvSpPr>
          <p:nvPr>
            <p:ph sz="quarter" idx="2"/>
          </p:nvPr>
        </p:nvSpPr>
        <p:spPr/>
        <p:txBody>
          <a:bodyPr/>
          <a:lstStyle/>
          <a:p>
            <a:r>
              <a:rPr lang="en-US" b="1" dirty="0"/>
              <a:t>“But which day is the seventh day?” </a:t>
            </a:r>
          </a:p>
          <a:p>
            <a:endParaRPr lang="en-US" dirty="0"/>
          </a:p>
        </p:txBody>
      </p:sp>
      <p:sp>
        <p:nvSpPr>
          <p:cNvPr id="6" name="Content Placeholder 5"/>
          <p:cNvSpPr>
            <a:spLocks noGrp="1"/>
          </p:cNvSpPr>
          <p:nvPr>
            <p:ph sz="quarter" idx="4"/>
          </p:nvPr>
        </p:nvSpPr>
        <p:spPr/>
        <p:txBody>
          <a:bodyPr>
            <a:normAutofit/>
          </a:bodyPr>
          <a:lstStyle/>
          <a:p>
            <a:r>
              <a:rPr lang="en-US" dirty="0" smtClean="0"/>
              <a:t>(B) The Bible did not name the days of the week…Genesis mentions “the evening and the morning was the first day”, etc. </a:t>
            </a:r>
          </a:p>
          <a:p>
            <a:r>
              <a:rPr lang="en-US" dirty="0" smtClean="0"/>
              <a:t>However…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19399"/>
            <a:ext cx="28479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9538466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1143000"/>
            <a:ext cx="5105400" cy="2819400"/>
          </a:xfrm>
        </p:spPr>
        <p:txBody>
          <a:bodyPr/>
          <a:lstStyle/>
          <a:p>
            <a:r>
              <a:rPr lang="en-US" sz="4400" dirty="0" smtClean="0">
                <a:solidFill>
                  <a:schemeClr val="bg1"/>
                </a:solidFill>
              </a:rPr>
              <a:t>(9) </a:t>
            </a:r>
            <a:r>
              <a:rPr lang="en-US" sz="4400" dirty="0">
                <a:solidFill>
                  <a:schemeClr val="bg1"/>
                </a:solidFill>
              </a:rPr>
              <a:t>But, isn't Sunday </a:t>
            </a:r>
            <a:r>
              <a:rPr lang="en-US" sz="4400" u="sng" dirty="0">
                <a:solidFill>
                  <a:schemeClr val="bg1"/>
                </a:solidFill>
              </a:rPr>
              <a:t>the Lord's day</a:t>
            </a:r>
            <a:r>
              <a:rPr lang="en-US" sz="4400" dirty="0">
                <a:solidFill>
                  <a:schemeClr val="bg1"/>
                </a:solidFill>
              </a:rPr>
              <a:t>?</a:t>
            </a:r>
            <a:br>
              <a:rPr lang="en-US" sz="4400"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675099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086600" cy="5181600"/>
          </a:xfrm>
        </p:spPr>
        <p:txBody>
          <a:bodyPr>
            <a:normAutofit/>
          </a:bodyPr>
          <a:lstStyle/>
          <a:p>
            <a:pPr algn="just"/>
            <a:r>
              <a:rPr lang="en-US" sz="3020" b="1" dirty="0"/>
              <a:t>Answer:  </a:t>
            </a:r>
            <a:endParaRPr lang="en-US" sz="3020" b="1" dirty="0" smtClean="0"/>
          </a:p>
          <a:p>
            <a:pPr algn="just"/>
            <a:r>
              <a:rPr lang="en-US" sz="3020" dirty="0" smtClean="0"/>
              <a:t>The </a:t>
            </a:r>
            <a:r>
              <a:rPr lang="en-US" sz="3020" dirty="0"/>
              <a:t>Bible speaks of the </a:t>
            </a:r>
            <a:r>
              <a:rPr lang="en-US" sz="3020" dirty="0" smtClean="0"/>
              <a:t>“</a:t>
            </a:r>
            <a:r>
              <a:rPr lang="en-US" sz="3020" dirty="0" smtClean="0">
                <a:solidFill>
                  <a:srgbClr val="C00000"/>
                </a:solidFill>
              </a:rPr>
              <a:t>*</a:t>
            </a:r>
            <a:r>
              <a:rPr lang="en-US" sz="3020" dirty="0" smtClean="0"/>
              <a:t>Lord's </a:t>
            </a:r>
            <a:r>
              <a:rPr lang="en-US" sz="3020" dirty="0"/>
              <a:t>day" in </a:t>
            </a:r>
            <a:r>
              <a:rPr lang="en-US" sz="3020" b="1" dirty="0"/>
              <a:t>Revelation 1:10</a:t>
            </a:r>
            <a:r>
              <a:rPr lang="en-US" sz="3020" dirty="0"/>
              <a:t>, so the Lord does have a special day. But no verse of Scripture refers to Sunday as the Lord's day. Rather, the Bible plainly identifies </a:t>
            </a:r>
            <a:r>
              <a:rPr lang="en-US" sz="3020" dirty="0" smtClean="0"/>
              <a:t>the </a:t>
            </a:r>
            <a:r>
              <a:rPr lang="en-US" sz="3020" u="sng" dirty="0" smtClean="0"/>
              <a:t>Sabbath</a:t>
            </a:r>
            <a:r>
              <a:rPr lang="en-US" sz="3020" dirty="0" smtClean="0"/>
              <a:t> </a:t>
            </a:r>
            <a:r>
              <a:rPr lang="en-US" sz="3020" dirty="0"/>
              <a:t>as the Lord's day. </a:t>
            </a:r>
            <a:r>
              <a:rPr lang="en-US" sz="3020" b="1" dirty="0">
                <a:solidFill>
                  <a:srgbClr val="C00000"/>
                </a:solidFill>
              </a:rPr>
              <a:t>The only day ever blessed by the Lord or claimed by Him as His holy day is </a:t>
            </a:r>
            <a:r>
              <a:rPr lang="en-US" sz="3020" b="1" u="sng" dirty="0">
                <a:solidFill>
                  <a:srgbClr val="C00000"/>
                </a:solidFill>
              </a:rPr>
              <a:t>the seventh-day Sabbath</a:t>
            </a:r>
            <a:r>
              <a:rPr lang="en-US" sz="3020" dirty="0"/>
              <a:t>.</a:t>
            </a:r>
          </a:p>
        </p:txBody>
      </p:sp>
      <p:sp>
        <p:nvSpPr>
          <p:cNvPr id="5" name="Title 1"/>
          <p:cNvSpPr txBox="1">
            <a:spLocks/>
          </p:cNvSpPr>
          <p:nvPr/>
        </p:nvSpPr>
        <p:spPr>
          <a:xfrm>
            <a:off x="457200" y="228600"/>
            <a:ext cx="7391400" cy="6096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000" dirty="0" smtClean="0"/>
              <a:t>(9) But, isn't Sunday the Lord's day?</a:t>
            </a:r>
            <a:endParaRPr lang="en-US" sz="30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81</a:t>
            </a:fld>
            <a:endParaRPr lang="en-US"/>
          </a:p>
        </p:txBody>
      </p:sp>
    </p:spTree>
    <p:extLst>
      <p:ext uri="{BB962C8B-B14F-4D97-AF65-F5344CB8AC3E}">
        <p14:creationId xmlns:p14="http://schemas.microsoft.com/office/powerpoint/2010/main" val="942469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391400" cy="609600"/>
          </a:xfrm>
        </p:spPr>
        <p:txBody>
          <a:bodyPr>
            <a:noAutofit/>
          </a:bodyPr>
          <a:lstStyle/>
          <a:p>
            <a:pPr lvl="0"/>
            <a:r>
              <a:rPr lang="en-US" sz="3000" dirty="0" smtClean="0"/>
              <a:t>(9) </a:t>
            </a:r>
            <a:r>
              <a:rPr lang="en-US" sz="3000" dirty="0"/>
              <a:t>But isn't Sunday the Lord's day?</a:t>
            </a:r>
          </a:p>
        </p:txBody>
      </p:sp>
      <p:sp>
        <p:nvSpPr>
          <p:cNvPr id="3" name="Content Placeholder 2"/>
          <p:cNvSpPr>
            <a:spLocks noGrp="1"/>
          </p:cNvSpPr>
          <p:nvPr>
            <p:ph idx="1"/>
          </p:nvPr>
        </p:nvSpPr>
        <p:spPr>
          <a:xfrm>
            <a:off x="457200" y="1447800"/>
            <a:ext cx="7467600" cy="4343400"/>
          </a:xfrm>
        </p:spPr>
        <p:txBody>
          <a:bodyPr>
            <a:normAutofit lnSpcReduction="10000"/>
          </a:bodyPr>
          <a:lstStyle/>
          <a:p>
            <a:pPr algn="ctr"/>
            <a:r>
              <a:rPr lang="en-US" sz="3000" b="1" dirty="0"/>
              <a:t>Isaiah 58:13</a:t>
            </a:r>
            <a:endParaRPr lang="en-US" sz="3000" b="1" dirty="0" smtClean="0"/>
          </a:p>
          <a:p>
            <a:r>
              <a:rPr lang="en-US" sz="3000" dirty="0" smtClean="0"/>
              <a:t>“If thou turn away thy foot from the sabbath, from doing thy pleasure </a:t>
            </a:r>
            <a:r>
              <a:rPr lang="en-US" sz="3000" b="1" dirty="0" smtClean="0">
                <a:solidFill>
                  <a:srgbClr val="C00000"/>
                </a:solidFill>
              </a:rPr>
              <a:t>on </a:t>
            </a:r>
            <a:r>
              <a:rPr lang="en-US" sz="3000" b="1" u="sng" dirty="0" smtClean="0">
                <a:solidFill>
                  <a:srgbClr val="C00000"/>
                </a:solidFill>
              </a:rPr>
              <a:t>my</a:t>
            </a:r>
            <a:r>
              <a:rPr lang="en-US" sz="3000" b="1" dirty="0" smtClean="0">
                <a:solidFill>
                  <a:srgbClr val="C00000"/>
                </a:solidFill>
              </a:rPr>
              <a:t> holy day</a:t>
            </a:r>
            <a:r>
              <a:rPr lang="en-US" sz="3000" dirty="0" smtClean="0"/>
              <a:t>; and call the </a:t>
            </a:r>
            <a:r>
              <a:rPr lang="en-US" sz="3000" u="sng" dirty="0" smtClean="0"/>
              <a:t>Sabbath</a:t>
            </a:r>
            <a:r>
              <a:rPr lang="en-US" sz="3000" dirty="0" smtClean="0"/>
              <a:t> a delight, </a:t>
            </a:r>
            <a:r>
              <a:rPr lang="en-US" sz="3000" b="1" dirty="0" smtClean="0">
                <a:solidFill>
                  <a:srgbClr val="C00000"/>
                </a:solidFill>
              </a:rPr>
              <a:t>the holy of </a:t>
            </a:r>
            <a:r>
              <a:rPr lang="en-US" sz="3000" b="1" dirty="0">
                <a:solidFill>
                  <a:srgbClr val="C00000"/>
                </a:solidFill>
              </a:rPr>
              <a:t>the Lord</a:t>
            </a:r>
            <a:r>
              <a:rPr lang="en-US" sz="3000" dirty="0" smtClean="0"/>
              <a:t>." </a:t>
            </a:r>
          </a:p>
          <a:p>
            <a:pPr marL="0" indent="0">
              <a:buNone/>
            </a:pPr>
            <a:endParaRPr lang="en-US" sz="3000" dirty="0" smtClean="0"/>
          </a:p>
          <a:p>
            <a:pPr algn="ctr"/>
            <a:r>
              <a:rPr lang="en-US" sz="3000" b="1" dirty="0"/>
              <a:t>Matthew 12:8</a:t>
            </a:r>
            <a:endParaRPr lang="en-US" sz="3000" b="1" dirty="0" smtClean="0"/>
          </a:p>
          <a:p>
            <a:r>
              <a:rPr lang="en-US" sz="3000" dirty="0" smtClean="0"/>
              <a:t>"</a:t>
            </a:r>
            <a:r>
              <a:rPr lang="en-US" sz="3000" dirty="0"/>
              <a:t>For the son of man is </a:t>
            </a:r>
            <a:r>
              <a:rPr lang="en-US" sz="3000" b="1" dirty="0">
                <a:solidFill>
                  <a:srgbClr val="C00000"/>
                </a:solidFill>
              </a:rPr>
              <a:t>Lord even of the </a:t>
            </a:r>
            <a:r>
              <a:rPr lang="en-US" sz="3000" b="1" u="sng" dirty="0" smtClean="0">
                <a:solidFill>
                  <a:srgbClr val="C00000"/>
                </a:solidFill>
              </a:rPr>
              <a:t>Sabbath</a:t>
            </a:r>
            <a:r>
              <a:rPr lang="en-US" sz="3000" b="1" dirty="0" smtClean="0">
                <a:solidFill>
                  <a:srgbClr val="C00000"/>
                </a:solidFill>
              </a:rPr>
              <a:t> </a:t>
            </a:r>
            <a:r>
              <a:rPr lang="en-US" sz="3000" b="1" dirty="0">
                <a:solidFill>
                  <a:srgbClr val="C00000"/>
                </a:solidFill>
              </a:rPr>
              <a:t>day</a:t>
            </a:r>
            <a:r>
              <a:rPr lang="en-US" sz="3000" dirty="0" smtClean="0"/>
              <a:t>.”</a:t>
            </a:r>
          </a:p>
          <a:p>
            <a:pPr marL="0" indent="0" algn="ctr">
              <a:buNone/>
            </a:pPr>
            <a:endParaRPr lang="en-US" sz="3000" dirty="0"/>
          </a:p>
        </p:txBody>
      </p:sp>
      <p:sp>
        <p:nvSpPr>
          <p:cNvPr id="4" name="TextBox 3"/>
          <p:cNvSpPr txBox="1"/>
          <p:nvPr/>
        </p:nvSpPr>
        <p:spPr>
          <a:xfrm>
            <a:off x="8382000" y="1752600"/>
            <a:ext cx="497316" cy="3657600"/>
          </a:xfrm>
          <a:prstGeom prst="rect">
            <a:avLst/>
          </a:prstGeom>
          <a:noFill/>
        </p:spPr>
        <p:txBody>
          <a:bodyPr vert="wordArtVert" wrap="square" rtlCol="0">
            <a:spAutoFit/>
          </a:bodyPr>
          <a:lstStyle/>
          <a:p>
            <a:r>
              <a:rPr lang="en-US" b="1" dirty="0" smtClean="0">
                <a:solidFill>
                  <a:srgbClr val="FFFF00"/>
                </a:solidFill>
              </a:rPr>
              <a:t>VERY PLAIN</a:t>
            </a:r>
            <a:endParaRPr lang="en-US" b="1" dirty="0">
              <a:solidFill>
                <a:srgbClr val="FFFF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82</a:t>
            </a:fld>
            <a:endParaRPr lang="en-US"/>
          </a:p>
        </p:txBody>
      </p:sp>
    </p:spTree>
    <p:extLst>
      <p:ext uri="{BB962C8B-B14F-4D97-AF65-F5344CB8AC3E}">
        <p14:creationId xmlns:p14="http://schemas.microsoft.com/office/powerpoint/2010/main" val="5536482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7467600" cy="4114800"/>
          </a:xfrm>
        </p:spPr>
        <p:txBody>
          <a:bodyPr>
            <a:normAutofit/>
          </a:bodyPr>
          <a:lstStyle/>
          <a:p>
            <a:pPr algn="ctr"/>
            <a:r>
              <a:rPr lang="en-US" sz="3000" b="1" dirty="0" smtClean="0"/>
              <a:t>Mark 2:28</a:t>
            </a:r>
          </a:p>
          <a:p>
            <a:r>
              <a:rPr lang="en-US" sz="3000" dirty="0" smtClean="0"/>
              <a:t>“Therefore the </a:t>
            </a:r>
            <a:r>
              <a:rPr lang="en-US" sz="3000" b="1" dirty="0" smtClean="0">
                <a:solidFill>
                  <a:srgbClr val="C00000"/>
                </a:solidFill>
              </a:rPr>
              <a:t>Son of man is Lord also of the Sabbath</a:t>
            </a:r>
            <a:r>
              <a:rPr lang="en-US" sz="3000" dirty="0" smtClean="0"/>
              <a:t>.” </a:t>
            </a:r>
          </a:p>
          <a:p>
            <a:pPr marL="0" indent="0">
              <a:buNone/>
            </a:pPr>
            <a:endParaRPr lang="en-US" sz="3000" dirty="0"/>
          </a:p>
          <a:p>
            <a:pPr algn="ctr"/>
            <a:r>
              <a:rPr lang="en-US" sz="3000" b="1" dirty="0" smtClean="0"/>
              <a:t>Exodus 20:10</a:t>
            </a:r>
            <a:endParaRPr lang="en-US" sz="3000" b="1" dirty="0"/>
          </a:p>
          <a:p>
            <a:r>
              <a:rPr lang="en-US" sz="3000" dirty="0" smtClean="0"/>
              <a:t>“But </a:t>
            </a:r>
            <a:r>
              <a:rPr lang="en-US" sz="3000" dirty="0"/>
              <a:t>the seventh day is </a:t>
            </a:r>
            <a:r>
              <a:rPr lang="en-US" sz="3000" b="1">
                <a:solidFill>
                  <a:srgbClr val="C00000"/>
                </a:solidFill>
              </a:rPr>
              <a:t>the </a:t>
            </a:r>
            <a:r>
              <a:rPr lang="en-US" sz="3000" b="1" u="sng" dirty="0">
                <a:solidFill>
                  <a:srgbClr val="C00000"/>
                </a:solidFill>
              </a:rPr>
              <a:t>S</a:t>
            </a:r>
            <a:r>
              <a:rPr lang="en-US" sz="3000" b="1" u="sng" smtClean="0">
                <a:solidFill>
                  <a:srgbClr val="C00000"/>
                </a:solidFill>
              </a:rPr>
              <a:t>abbath </a:t>
            </a:r>
            <a:r>
              <a:rPr lang="en-US" sz="3000" b="1" u="sng" dirty="0">
                <a:solidFill>
                  <a:srgbClr val="C00000"/>
                </a:solidFill>
              </a:rPr>
              <a:t>of the LORD thy God</a:t>
            </a:r>
            <a:r>
              <a:rPr lang="en-US" sz="3000" dirty="0" smtClean="0"/>
              <a:t>:” </a:t>
            </a:r>
            <a:endParaRPr lang="en-US" sz="3000" dirty="0"/>
          </a:p>
        </p:txBody>
      </p:sp>
      <p:sp>
        <p:nvSpPr>
          <p:cNvPr id="5" name="Title 1"/>
          <p:cNvSpPr txBox="1">
            <a:spLocks/>
          </p:cNvSpPr>
          <p:nvPr/>
        </p:nvSpPr>
        <p:spPr>
          <a:xfrm>
            <a:off x="381000" y="457200"/>
            <a:ext cx="7391400" cy="6096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000" dirty="0" smtClean="0"/>
              <a:t>(9) But isn't Sunday the Lord's day?</a:t>
            </a:r>
            <a:endParaRPr lang="en-US" sz="3000" dirty="0"/>
          </a:p>
        </p:txBody>
      </p:sp>
      <p:sp>
        <p:nvSpPr>
          <p:cNvPr id="6" name="TextBox 5"/>
          <p:cNvSpPr txBox="1"/>
          <p:nvPr/>
        </p:nvSpPr>
        <p:spPr>
          <a:xfrm>
            <a:off x="8341884" y="1981200"/>
            <a:ext cx="497316" cy="3657600"/>
          </a:xfrm>
          <a:prstGeom prst="rect">
            <a:avLst/>
          </a:prstGeom>
          <a:noFill/>
        </p:spPr>
        <p:txBody>
          <a:bodyPr vert="wordArtVert" wrap="square" rtlCol="0">
            <a:spAutoFit/>
          </a:bodyPr>
          <a:lstStyle/>
          <a:p>
            <a:r>
              <a:rPr lang="en-US" b="1" dirty="0" smtClean="0">
                <a:solidFill>
                  <a:srgbClr val="FFFF00"/>
                </a:solidFill>
              </a:rPr>
              <a:t>VERY PLAIN</a:t>
            </a:r>
            <a:endParaRPr lang="en-US" b="1" dirty="0">
              <a:solidFill>
                <a:srgbClr val="FFFF00"/>
              </a:solidFill>
            </a:endParaRPr>
          </a:p>
        </p:txBody>
      </p:sp>
      <p:sp>
        <p:nvSpPr>
          <p:cNvPr id="7" name="TextBox 6"/>
          <p:cNvSpPr txBox="1"/>
          <p:nvPr/>
        </p:nvSpPr>
        <p:spPr>
          <a:xfrm>
            <a:off x="6705600" y="6019800"/>
            <a:ext cx="1143000" cy="461665"/>
          </a:xfrm>
          <a:prstGeom prst="rect">
            <a:avLst/>
          </a:prstGeom>
          <a:noFill/>
        </p:spPr>
        <p:txBody>
          <a:bodyPr wrap="square" rtlCol="0">
            <a:spAutoFit/>
          </a:bodyPr>
          <a:lstStyle/>
          <a:p>
            <a:r>
              <a:rPr lang="en-US" sz="2400" b="1" dirty="0" smtClean="0"/>
              <a:t>PAUSE</a:t>
            </a:r>
            <a:endParaRPr lang="en-US"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83</a:t>
            </a:fld>
            <a:endParaRPr lang="en-US"/>
          </a:p>
        </p:txBody>
      </p:sp>
    </p:spTree>
    <p:extLst>
      <p:ext uri="{BB962C8B-B14F-4D97-AF65-F5344CB8AC3E}">
        <p14:creationId xmlns:p14="http://schemas.microsoft.com/office/powerpoint/2010/main" val="10930486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457200"/>
            <a:ext cx="6172200" cy="5029200"/>
          </a:xfrm>
        </p:spPr>
        <p:txBody>
          <a:bodyPr/>
          <a:lstStyle/>
          <a:p>
            <a:pPr algn="l"/>
            <a:r>
              <a:rPr lang="en-US" sz="3600" dirty="0" smtClean="0">
                <a:solidFill>
                  <a:srgbClr val="FFFF00"/>
                </a:solidFill>
              </a:rPr>
              <a:t>(10) </a:t>
            </a:r>
            <a:r>
              <a:rPr lang="en-US" sz="3600" dirty="0">
                <a:solidFill>
                  <a:srgbClr val="FFFF00"/>
                </a:solidFill>
              </a:rPr>
              <a:t>The problem is, many persons believe </a:t>
            </a:r>
            <a:r>
              <a:rPr lang="en-US" sz="3600" dirty="0" smtClean="0">
                <a:solidFill>
                  <a:srgbClr val="FFFF00"/>
                </a:solidFill>
              </a:rPr>
              <a:t>certain </a:t>
            </a:r>
            <a:r>
              <a:rPr lang="en-US" sz="3600" dirty="0">
                <a:solidFill>
                  <a:srgbClr val="FFFF00"/>
                </a:solidFill>
              </a:rPr>
              <a:t>things </a:t>
            </a:r>
            <a:r>
              <a:rPr lang="en-US" sz="3600" i="1" dirty="0">
                <a:solidFill>
                  <a:schemeClr val="bg1"/>
                </a:solidFill>
                <a:effectLst>
                  <a:outerShdw blurRad="38100" dist="38100" dir="2700000" algn="tl">
                    <a:srgbClr val="000000">
                      <a:alpha val="43137"/>
                    </a:srgbClr>
                  </a:outerShdw>
                </a:effectLst>
              </a:rPr>
              <a:t>because the Pastor or Leader of their church said so</a:t>
            </a:r>
            <a:r>
              <a:rPr lang="en-US" sz="3600" dirty="0" smtClean="0">
                <a:solidFill>
                  <a:schemeClr val="bg1"/>
                </a:solidFill>
                <a:effectLst>
                  <a:outerShdw blurRad="38100" dist="38100" dir="2700000" algn="tl">
                    <a:srgbClr val="000000">
                      <a:alpha val="43137"/>
                    </a:srgbClr>
                  </a:outerShdw>
                </a:effectLst>
              </a:rPr>
              <a:t>.</a:t>
            </a:r>
            <a:br>
              <a:rPr lang="en-US" sz="3600" dirty="0" smtClean="0">
                <a:solidFill>
                  <a:schemeClr val="bg1"/>
                </a:solidFill>
                <a:effectLst>
                  <a:outerShdw blurRad="38100" dist="38100" dir="2700000" algn="tl">
                    <a:srgbClr val="000000">
                      <a:alpha val="43137"/>
                    </a:srgbClr>
                  </a:outerShdw>
                </a:effectLst>
              </a:rPr>
            </a:br>
            <a:r>
              <a:rPr lang="en-US" sz="3600" dirty="0" smtClean="0"/>
              <a:t> </a:t>
            </a:r>
            <a:br>
              <a:rPr lang="en-US" sz="3600" dirty="0" smtClean="0"/>
            </a:br>
            <a:r>
              <a:rPr lang="en-US" sz="3600" dirty="0" smtClean="0">
                <a:solidFill>
                  <a:schemeClr val="bg1"/>
                </a:solidFill>
                <a:effectLst>
                  <a:outerShdw blurRad="38100" dist="38100" dir="2700000" algn="tl">
                    <a:srgbClr val="000000">
                      <a:alpha val="43137"/>
                    </a:srgbClr>
                  </a:outerShdw>
                </a:effectLst>
              </a:rPr>
              <a:t>How </a:t>
            </a:r>
            <a:r>
              <a:rPr lang="en-US" sz="3600" dirty="0">
                <a:solidFill>
                  <a:schemeClr val="bg1"/>
                </a:solidFill>
                <a:effectLst>
                  <a:outerShdw blurRad="38100" dist="38100" dir="2700000" algn="tl">
                    <a:srgbClr val="000000">
                      <a:alpha val="43137"/>
                    </a:srgbClr>
                  </a:outerShdw>
                </a:effectLst>
              </a:rPr>
              <a:t>does God feel about religious leaders who </a:t>
            </a:r>
            <a:r>
              <a:rPr lang="en-US" sz="3600" u="sng" dirty="0">
                <a:solidFill>
                  <a:schemeClr val="bg1"/>
                </a:solidFill>
                <a:effectLst>
                  <a:outerShdw blurRad="38100" dist="38100" dir="2700000" algn="tl">
                    <a:srgbClr val="000000">
                      <a:alpha val="43137"/>
                    </a:srgbClr>
                  </a:outerShdw>
                </a:effectLst>
              </a:rPr>
              <a:t>ignore the Sabbath</a:t>
            </a:r>
            <a:r>
              <a:rPr lang="en-US" sz="3600" dirty="0" smtClean="0">
                <a:solidFill>
                  <a:schemeClr val="bg1"/>
                </a:solidFill>
                <a:effectLst>
                  <a:outerShdw blurRad="38100" dist="38100" dir="2700000" algn="tl">
                    <a:srgbClr val="000000">
                      <a:alpha val="43137"/>
                    </a:srgbClr>
                  </a:outerShdw>
                </a:effectLst>
              </a:rPr>
              <a:t>?</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63166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981200"/>
            <a:ext cx="7467600" cy="4419600"/>
          </a:xfrm>
        </p:spPr>
        <p:txBody>
          <a:bodyPr>
            <a:normAutofit fontScale="92500" lnSpcReduction="20000"/>
          </a:bodyPr>
          <a:lstStyle/>
          <a:p>
            <a:pPr marL="0" indent="0" algn="ctr">
              <a:buNone/>
            </a:pPr>
            <a:r>
              <a:rPr lang="en-US" sz="3000" b="1" dirty="0"/>
              <a:t>Ezekiel </a:t>
            </a:r>
            <a:r>
              <a:rPr lang="en-US" sz="3000" b="1" dirty="0" smtClean="0"/>
              <a:t>22:</a:t>
            </a:r>
          </a:p>
          <a:p>
            <a:r>
              <a:rPr lang="en-US" sz="3000" b="1" dirty="0" smtClean="0"/>
              <a:t>26 </a:t>
            </a:r>
            <a:r>
              <a:rPr lang="en-US" sz="3000" dirty="0" smtClean="0"/>
              <a:t>"Her </a:t>
            </a:r>
            <a:r>
              <a:rPr lang="en-US" sz="3000" dirty="0"/>
              <a:t>priests have </a:t>
            </a:r>
            <a:r>
              <a:rPr lang="en-US" sz="3000" b="1" dirty="0"/>
              <a:t>violated my law</a:t>
            </a:r>
            <a:r>
              <a:rPr lang="en-US" sz="3000" dirty="0"/>
              <a:t>, and have profaned mine holy things: </a:t>
            </a:r>
            <a:r>
              <a:rPr lang="en-US" sz="3000" b="1" dirty="0"/>
              <a:t>they have put no difference between the holy and </a:t>
            </a:r>
            <a:r>
              <a:rPr lang="en-US" sz="3000" b="1" i="1" dirty="0" smtClean="0"/>
              <a:t>profane</a:t>
            </a:r>
            <a:r>
              <a:rPr lang="en-US" sz="3000" dirty="0" smtClean="0"/>
              <a:t>, neither have they shown difference between the holy and profane, neither have they shown difference between the unclean and the clean, and </a:t>
            </a:r>
            <a:r>
              <a:rPr lang="en-US" sz="3000" b="1" dirty="0"/>
              <a:t>have hid their eyes from my </a:t>
            </a:r>
            <a:r>
              <a:rPr lang="en-US" sz="3000" b="1" dirty="0" smtClean="0"/>
              <a:t>Sabbaths</a:t>
            </a:r>
            <a:r>
              <a:rPr lang="en-US" sz="3000" dirty="0" smtClean="0"/>
              <a:t>, </a:t>
            </a:r>
            <a:r>
              <a:rPr lang="en-US" sz="3000" dirty="0"/>
              <a:t>and I am profaned among them." </a:t>
            </a:r>
            <a:endParaRPr lang="en-US" sz="3000" dirty="0" smtClean="0"/>
          </a:p>
          <a:p>
            <a:r>
              <a:rPr lang="en-US" sz="3000" b="1" dirty="0" smtClean="0"/>
              <a:t>31 </a:t>
            </a:r>
            <a:r>
              <a:rPr lang="en-US" sz="3000" dirty="0" smtClean="0"/>
              <a:t>"</a:t>
            </a:r>
            <a:r>
              <a:rPr lang="en-US" sz="3000" dirty="0"/>
              <a:t>Therefore have I poured out my </a:t>
            </a:r>
            <a:r>
              <a:rPr lang="en-US" sz="3000" b="1" dirty="0"/>
              <a:t>indignation</a:t>
            </a:r>
            <a:r>
              <a:rPr lang="en-US" sz="3000" dirty="0"/>
              <a:t> upon </a:t>
            </a:r>
            <a:r>
              <a:rPr lang="en-US" sz="3000" dirty="0" smtClean="0"/>
              <a:t>them;"</a:t>
            </a:r>
            <a:endParaRPr lang="en-US" sz="3000" dirty="0"/>
          </a:p>
        </p:txBody>
      </p:sp>
      <p:sp>
        <p:nvSpPr>
          <p:cNvPr id="5" name="Title 1"/>
          <p:cNvSpPr txBox="1">
            <a:spLocks/>
          </p:cNvSpPr>
          <p:nvPr/>
        </p:nvSpPr>
        <p:spPr>
          <a:xfrm>
            <a:off x="213884" y="228600"/>
            <a:ext cx="7894058" cy="12954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2000" dirty="0" smtClean="0">
                <a:solidFill>
                  <a:schemeClr val="tx1"/>
                </a:solidFill>
              </a:rPr>
              <a:t>(10) </a:t>
            </a:r>
            <a:r>
              <a:rPr lang="en-US" sz="2000" dirty="0">
                <a:solidFill>
                  <a:schemeClr val="tx1"/>
                </a:solidFill>
              </a:rPr>
              <a:t>The problem is, many persons </a:t>
            </a:r>
            <a:r>
              <a:rPr lang="en-US" sz="2000" dirty="0" smtClean="0">
                <a:solidFill>
                  <a:schemeClr val="tx1"/>
                </a:solidFill>
              </a:rPr>
              <a:t>believe </a:t>
            </a:r>
            <a:r>
              <a:rPr lang="en-US" sz="2000" dirty="0">
                <a:solidFill>
                  <a:schemeClr val="tx1"/>
                </a:solidFill>
              </a:rPr>
              <a:t>certain things </a:t>
            </a:r>
            <a:r>
              <a:rPr lang="en-US" sz="2000" i="1" dirty="0">
                <a:solidFill>
                  <a:schemeClr val="tx1"/>
                </a:solidFill>
              </a:rPr>
              <a:t>because the Pastor or </a:t>
            </a:r>
            <a:r>
              <a:rPr lang="en-US" sz="2000" i="1" dirty="0" smtClean="0">
                <a:solidFill>
                  <a:schemeClr val="tx1"/>
                </a:solidFill>
              </a:rPr>
              <a:t>Leader of their church </a:t>
            </a:r>
            <a:r>
              <a:rPr lang="en-US" sz="2000" i="1" dirty="0">
                <a:solidFill>
                  <a:schemeClr val="tx1"/>
                </a:solidFill>
              </a:rPr>
              <a:t>said so</a:t>
            </a:r>
            <a:r>
              <a:rPr lang="en-US" sz="2000" dirty="0">
                <a:solidFill>
                  <a:schemeClr val="tx1"/>
                </a:solidFill>
              </a:rPr>
              <a:t>. How does God feel about religious leaders who ignore the Sabbath?</a:t>
            </a:r>
          </a:p>
        </p:txBody>
      </p:sp>
      <p:sp>
        <p:nvSpPr>
          <p:cNvPr id="6" name="TextBox 5"/>
          <p:cNvSpPr txBox="1"/>
          <p:nvPr/>
        </p:nvSpPr>
        <p:spPr>
          <a:xfrm>
            <a:off x="8341884" y="304800"/>
            <a:ext cx="427809" cy="6400800"/>
          </a:xfrm>
          <a:prstGeom prst="rect">
            <a:avLst/>
          </a:prstGeom>
          <a:noFill/>
        </p:spPr>
        <p:txBody>
          <a:bodyPr vert="wordArtVert" wrap="square" rtlCol="0">
            <a:spAutoFit/>
          </a:bodyPr>
          <a:lstStyle/>
          <a:p>
            <a:r>
              <a:rPr lang="en-US" sz="1400" b="1" dirty="0" smtClean="0">
                <a:solidFill>
                  <a:srgbClr val="FFFF00"/>
                </a:solidFill>
              </a:rPr>
              <a:t>READ EZEKIEL 22 V 26 - 31</a:t>
            </a:r>
            <a:endParaRPr lang="en-US" sz="1400"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85</a:t>
            </a:fld>
            <a:endParaRPr lang="en-US"/>
          </a:p>
        </p:txBody>
      </p:sp>
    </p:spTree>
    <p:extLst>
      <p:ext uri="{BB962C8B-B14F-4D97-AF65-F5344CB8AC3E}">
        <p14:creationId xmlns:p14="http://schemas.microsoft.com/office/powerpoint/2010/main" val="25272178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828800"/>
            <a:ext cx="7467600" cy="4419600"/>
          </a:xfrm>
        </p:spPr>
        <p:txBody>
          <a:bodyPr>
            <a:normAutofit fontScale="92500" lnSpcReduction="10000"/>
          </a:bodyPr>
          <a:lstStyle/>
          <a:p>
            <a:pPr marL="0" indent="0" algn="ctr">
              <a:buNone/>
            </a:pPr>
            <a:r>
              <a:rPr lang="en-US" sz="3000" b="1" dirty="0"/>
              <a:t>Answer: </a:t>
            </a:r>
            <a:endParaRPr lang="en-US" sz="3000" b="1" dirty="0" smtClean="0"/>
          </a:p>
          <a:p>
            <a:r>
              <a:rPr lang="en-US" sz="3000" dirty="0" smtClean="0"/>
              <a:t>In </a:t>
            </a:r>
            <a:r>
              <a:rPr lang="en-US" sz="3000" dirty="0"/>
              <a:t>hiding their eyes from </a:t>
            </a:r>
            <a:r>
              <a:rPr lang="en-US" sz="3000" b="1" u="sng" dirty="0"/>
              <a:t>God's true Sabbath</a:t>
            </a:r>
            <a:r>
              <a:rPr lang="en-US" sz="3000" dirty="0"/>
              <a:t>, religious leaders offend the God of heaven. God promises </a:t>
            </a:r>
            <a:r>
              <a:rPr lang="en-US" sz="3000" b="1" u="sng" dirty="0"/>
              <a:t>punishment for such </a:t>
            </a:r>
            <a:r>
              <a:rPr lang="en-US" sz="3000" b="1" i="1" u="sng" dirty="0"/>
              <a:t>false shepherds</a:t>
            </a:r>
            <a:r>
              <a:rPr lang="en-US" sz="3000" dirty="0"/>
              <a:t>. Millions have been misled on this matter. God cannot treat it lightly. Jesus condemned the Pharisees for pretending to love God while making void one of the Ten Commandments by their tradition </a:t>
            </a:r>
            <a:r>
              <a:rPr lang="en-US" sz="3000" dirty="0" smtClean="0"/>
              <a:t>(</a:t>
            </a:r>
            <a:r>
              <a:rPr lang="en-US" sz="3000" b="1" dirty="0" smtClean="0">
                <a:solidFill>
                  <a:srgbClr val="FF0000"/>
                </a:solidFill>
              </a:rPr>
              <a:t>Read Mark </a:t>
            </a:r>
            <a:r>
              <a:rPr lang="en-US" sz="3000" b="1" dirty="0">
                <a:solidFill>
                  <a:srgbClr val="FF0000"/>
                </a:solidFill>
              </a:rPr>
              <a:t>7:7-13</a:t>
            </a:r>
            <a:r>
              <a:rPr lang="en-US" sz="3000" dirty="0" smtClean="0"/>
              <a:t>). The same applies in this case.</a:t>
            </a:r>
            <a:endParaRPr lang="en-US" sz="3000" dirty="0"/>
          </a:p>
        </p:txBody>
      </p:sp>
      <p:sp>
        <p:nvSpPr>
          <p:cNvPr id="7" name="TextBox 6"/>
          <p:cNvSpPr txBox="1"/>
          <p:nvPr/>
        </p:nvSpPr>
        <p:spPr>
          <a:xfrm>
            <a:off x="8341884" y="381000"/>
            <a:ext cx="427809" cy="6400800"/>
          </a:xfrm>
          <a:prstGeom prst="rect">
            <a:avLst/>
          </a:prstGeom>
          <a:noFill/>
        </p:spPr>
        <p:txBody>
          <a:bodyPr vert="wordArtVert" wrap="square" rtlCol="0">
            <a:spAutoFit/>
          </a:bodyPr>
          <a:lstStyle/>
          <a:p>
            <a:r>
              <a:rPr lang="en-US" sz="1400" b="1" dirty="0" smtClean="0">
                <a:solidFill>
                  <a:srgbClr val="FFFF00"/>
                </a:solidFill>
              </a:rPr>
              <a:t>READ EZEKIEL 22 V 26 - 31</a:t>
            </a:r>
            <a:endParaRPr lang="en-US" sz="1400"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86</a:t>
            </a:fld>
            <a:endParaRPr lang="en-US"/>
          </a:p>
        </p:txBody>
      </p:sp>
      <p:sp>
        <p:nvSpPr>
          <p:cNvPr id="6" name="Title 1"/>
          <p:cNvSpPr txBox="1">
            <a:spLocks/>
          </p:cNvSpPr>
          <p:nvPr/>
        </p:nvSpPr>
        <p:spPr>
          <a:xfrm>
            <a:off x="213884" y="228600"/>
            <a:ext cx="7894058" cy="12954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2000" dirty="0" smtClean="0">
                <a:solidFill>
                  <a:schemeClr val="tx1"/>
                </a:solidFill>
              </a:rPr>
              <a:t>(10) </a:t>
            </a:r>
            <a:r>
              <a:rPr lang="en-US" sz="2000" dirty="0">
                <a:solidFill>
                  <a:schemeClr val="tx1"/>
                </a:solidFill>
              </a:rPr>
              <a:t>The problem is, many persons </a:t>
            </a:r>
            <a:r>
              <a:rPr lang="en-US" sz="2000" dirty="0" smtClean="0">
                <a:solidFill>
                  <a:schemeClr val="tx1"/>
                </a:solidFill>
              </a:rPr>
              <a:t>believe </a:t>
            </a:r>
            <a:r>
              <a:rPr lang="en-US" sz="2000" dirty="0">
                <a:solidFill>
                  <a:schemeClr val="tx1"/>
                </a:solidFill>
              </a:rPr>
              <a:t>certain things </a:t>
            </a:r>
            <a:r>
              <a:rPr lang="en-US" sz="2000" i="1" dirty="0">
                <a:solidFill>
                  <a:schemeClr val="tx1"/>
                </a:solidFill>
              </a:rPr>
              <a:t>because the Pastor or </a:t>
            </a:r>
            <a:r>
              <a:rPr lang="en-US" sz="2000" i="1" dirty="0" smtClean="0">
                <a:solidFill>
                  <a:schemeClr val="tx1"/>
                </a:solidFill>
              </a:rPr>
              <a:t>Leader of their church </a:t>
            </a:r>
            <a:r>
              <a:rPr lang="en-US" sz="2000" i="1" dirty="0">
                <a:solidFill>
                  <a:schemeClr val="tx1"/>
                </a:solidFill>
              </a:rPr>
              <a:t>said so</a:t>
            </a:r>
            <a:r>
              <a:rPr lang="en-US" sz="2000" dirty="0">
                <a:solidFill>
                  <a:schemeClr val="tx1"/>
                </a:solidFill>
              </a:rPr>
              <a:t>. How does God feel about religious leaders who ignore the Sabbath?</a:t>
            </a:r>
          </a:p>
        </p:txBody>
      </p:sp>
    </p:spTree>
    <p:extLst>
      <p:ext uri="{BB962C8B-B14F-4D97-AF65-F5344CB8AC3E}">
        <p14:creationId xmlns:p14="http://schemas.microsoft.com/office/powerpoint/2010/main" val="11750235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7848600" cy="4953000"/>
          </a:xfrm>
        </p:spPr>
        <p:txBody>
          <a:bodyPr>
            <a:normAutofit/>
          </a:bodyPr>
          <a:lstStyle/>
          <a:p>
            <a:pPr marL="0" indent="0" algn="ctr">
              <a:buNone/>
            </a:pPr>
            <a:r>
              <a:rPr lang="en-US" sz="2400" b="1" dirty="0" smtClean="0"/>
              <a:t>Another Answer</a:t>
            </a:r>
            <a:r>
              <a:rPr lang="en-US" sz="2400" b="1" dirty="0"/>
              <a:t>: </a:t>
            </a:r>
            <a:endParaRPr lang="en-US" sz="2400" b="1" dirty="0" smtClean="0"/>
          </a:p>
          <a:p>
            <a:pPr marL="0" indent="0">
              <a:buNone/>
            </a:pPr>
            <a:r>
              <a:rPr lang="en-US" sz="2400" b="1" dirty="0" smtClean="0"/>
              <a:t>   Jesus said in Matthew 5:17 – 19: </a:t>
            </a:r>
          </a:p>
          <a:p>
            <a:r>
              <a:rPr lang="en-US" sz="2400" b="1" baseline="30000" dirty="0" smtClean="0"/>
              <a:t>17</a:t>
            </a:r>
            <a:r>
              <a:rPr lang="en-US" sz="2400" dirty="0" smtClean="0"/>
              <a:t>Think </a:t>
            </a:r>
            <a:r>
              <a:rPr lang="en-US" sz="2400" dirty="0"/>
              <a:t>not that I am come to destroy the law, or the prophets: I am not come to destroy, but to fulfil.</a:t>
            </a:r>
          </a:p>
          <a:p>
            <a:r>
              <a:rPr lang="en-US" sz="2400" dirty="0"/>
              <a:t> </a:t>
            </a:r>
            <a:r>
              <a:rPr lang="en-US" sz="2400" b="1" baseline="30000" dirty="0"/>
              <a:t>18</a:t>
            </a:r>
            <a:r>
              <a:rPr lang="en-US" sz="2400" dirty="0"/>
              <a:t>For verily I say unto you, Till heaven and earth pass, one jot or one tittle shall in no wise pass from the law, till all be fulfilled.</a:t>
            </a:r>
          </a:p>
          <a:p>
            <a:r>
              <a:rPr lang="en-US" sz="2400" dirty="0"/>
              <a:t> </a:t>
            </a:r>
            <a:r>
              <a:rPr lang="en-US" sz="2400" b="1" baseline="30000" dirty="0">
                <a:solidFill>
                  <a:srgbClr val="C00000"/>
                </a:solidFill>
              </a:rPr>
              <a:t>19</a:t>
            </a:r>
            <a:r>
              <a:rPr lang="en-US" sz="2400" dirty="0">
                <a:solidFill>
                  <a:srgbClr val="C00000"/>
                </a:solidFill>
              </a:rPr>
              <a:t>Whosoever therefore shall break one of these least commandments, and shall teach men so, he shall be called the </a:t>
            </a:r>
            <a:r>
              <a:rPr lang="en-US" sz="3200" dirty="0">
                <a:solidFill>
                  <a:srgbClr val="C00000"/>
                </a:solidFill>
              </a:rPr>
              <a:t>*</a:t>
            </a:r>
            <a:r>
              <a:rPr lang="en-US" sz="2400" dirty="0" smtClean="0">
                <a:solidFill>
                  <a:srgbClr val="C00000"/>
                </a:solidFill>
              </a:rPr>
              <a:t>least </a:t>
            </a:r>
            <a:r>
              <a:rPr lang="en-US" sz="2400" dirty="0">
                <a:solidFill>
                  <a:srgbClr val="C00000"/>
                </a:solidFill>
              </a:rPr>
              <a:t>in the kingdom of heaven</a:t>
            </a:r>
            <a:r>
              <a:rPr lang="en-US" sz="2400" dirty="0"/>
              <a:t>: but whosoever shall </a:t>
            </a:r>
            <a:r>
              <a:rPr lang="en-US" sz="2400" b="1" dirty="0"/>
              <a:t>do and teach them</a:t>
            </a:r>
            <a:r>
              <a:rPr lang="en-US" sz="2400" dirty="0"/>
              <a:t>, the same shall be called great in the kingdom of heaven.</a:t>
            </a:r>
          </a:p>
          <a:p>
            <a:endParaRPr lang="en-US" sz="2400" b="1" dirty="0" smtClean="0"/>
          </a:p>
        </p:txBody>
      </p:sp>
      <p:sp>
        <p:nvSpPr>
          <p:cNvPr id="7" name="TextBox 6"/>
          <p:cNvSpPr txBox="1"/>
          <p:nvPr/>
        </p:nvSpPr>
        <p:spPr>
          <a:xfrm>
            <a:off x="8341884" y="381000"/>
            <a:ext cx="427809" cy="6400800"/>
          </a:xfrm>
          <a:prstGeom prst="rect">
            <a:avLst/>
          </a:prstGeom>
          <a:noFill/>
        </p:spPr>
        <p:txBody>
          <a:bodyPr vert="wordArtVert" wrap="square" rtlCol="0">
            <a:spAutoFit/>
          </a:bodyPr>
          <a:lstStyle/>
          <a:p>
            <a:r>
              <a:rPr lang="en-US" sz="1400" b="1" dirty="0" smtClean="0">
                <a:solidFill>
                  <a:srgbClr val="FFFF00"/>
                </a:solidFill>
              </a:rPr>
              <a:t>READ EZEKIEL 22 V 26 - 31</a:t>
            </a:r>
            <a:endParaRPr lang="en-US" sz="1400" b="1" dirty="0">
              <a:solidFill>
                <a:srgbClr val="FFFF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87</a:t>
            </a:fld>
            <a:endParaRPr lang="en-US"/>
          </a:p>
        </p:txBody>
      </p:sp>
      <p:sp>
        <p:nvSpPr>
          <p:cNvPr id="8" name="Title 1"/>
          <p:cNvSpPr txBox="1">
            <a:spLocks/>
          </p:cNvSpPr>
          <p:nvPr/>
        </p:nvSpPr>
        <p:spPr>
          <a:xfrm>
            <a:off x="213884" y="228600"/>
            <a:ext cx="7894058" cy="12954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2000" dirty="0" smtClean="0">
                <a:solidFill>
                  <a:schemeClr val="tx1"/>
                </a:solidFill>
              </a:rPr>
              <a:t>(10) </a:t>
            </a:r>
            <a:r>
              <a:rPr lang="en-US" sz="2000" dirty="0">
                <a:solidFill>
                  <a:schemeClr val="tx1"/>
                </a:solidFill>
              </a:rPr>
              <a:t>The problem is, many persons </a:t>
            </a:r>
            <a:r>
              <a:rPr lang="en-US" sz="2000" dirty="0" smtClean="0">
                <a:solidFill>
                  <a:schemeClr val="tx1"/>
                </a:solidFill>
              </a:rPr>
              <a:t>believe </a:t>
            </a:r>
            <a:r>
              <a:rPr lang="en-US" sz="2000" dirty="0">
                <a:solidFill>
                  <a:schemeClr val="tx1"/>
                </a:solidFill>
              </a:rPr>
              <a:t>certain things </a:t>
            </a:r>
            <a:r>
              <a:rPr lang="en-US" sz="2000" i="1" dirty="0">
                <a:solidFill>
                  <a:schemeClr val="tx1"/>
                </a:solidFill>
              </a:rPr>
              <a:t>because the Pastor or </a:t>
            </a:r>
            <a:r>
              <a:rPr lang="en-US" sz="2000" i="1" dirty="0" smtClean="0">
                <a:solidFill>
                  <a:schemeClr val="tx1"/>
                </a:solidFill>
              </a:rPr>
              <a:t>Leader of their church </a:t>
            </a:r>
            <a:r>
              <a:rPr lang="en-US" sz="2000" i="1" dirty="0">
                <a:solidFill>
                  <a:schemeClr val="tx1"/>
                </a:solidFill>
              </a:rPr>
              <a:t>said so</a:t>
            </a:r>
            <a:r>
              <a:rPr lang="en-US" sz="2000" dirty="0">
                <a:solidFill>
                  <a:schemeClr val="tx1"/>
                </a:solidFill>
              </a:rPr>
              <a:t>. How does God feel about religious leaders who ignore the Sabbath?</a:t>
            </a:r>
          </a:p>
        </p:txBody>
      </p:sp>
    </p:spTree>
    <p:extLst>
      <p:ext uri="{BB962C8B-B14F-4D97-AF65-F5344CB8AC3E}">
        <p14:creationId xmlns:p14="http://schemas.microsoft.com/office/powerpoint/2010/main" val="29340566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05000"/>
            <a:ext cx="7848600" cy="4495800"/>
          </a:xfrm>
        </p:spPr>
        <p:txBody>
          <a:bodyPr>
            <a:normAutofit/>
          </a:bodyPr>
          <a:lstStyle/>
          <a:p>
            <a:pPr marL="0" indent="0" algn="ctr">
              <a:buNone/>
            </a:pPr>
            <a:r>
              <a:rPr lang="en-US" sz="3600" b="1" dirty="0" smtClean="0"/>
              <a:t>JESUS IS OUR SAVIOUR, SHEPHERD AND LORD: </a:t>
            </a:r>
          </a:p>
          <a:p>
            <a:r>
              <a:rPr lang="en-US" sz="3600" dirty="0" smtClean="0"/>
              <a:t>As Christians we should </a:t>
            </a:r>
            <a:r>
              <a:rPr lang="en-US" sz="3600" b="1" u="sng" dirty="0" smtClean="0"/>
              <a:t>obey Jesus </a:t>
            </a:r>
            <a:r>
              <a:rPr lang="en-US" sz="3600" dirty="0" smtClean="0"/>
              <a:t>rather than our Leaders and Pastors.</a:t>
            </a:r>
          </a:p>
          <a:p>
            <a:r>
              <a:rPr lang="en-US" sz="3600" dirty="0" smtClean="0"/>
              <a:t>If we follow Jesus </a:t>
            </a:r>
            <a:r>
              <a:rPr lang="en-US" sz="3600" b="1" u="sng" dirty="0" smtClean="0"/>
              <a:t>we cannot go wrong</a:t>
            </a:r>
            <a:r>
              <a:rPr lang="en-US" sz="3600" dirty="0" smtClean="0"/>
              <a:t>!  </a:t>
            </a:r>
            <a:endParaRPr lang="en-US" sz="3600" dirty="0"/>
          </a:p>
          <a:p>
            <a:endParaRPr lang="en-US" sz="3600" b="1" dirty="0" smtClean="0"/>
          </a:p>
        </p:txBody>
      </p:sp>
      <p:sp>
        <p:nvSpPr>
          <p:cNvPr id="5" name="TextBox 4"/>
          <p:cNvSpPr txBox="1"/>
          <p:nvPr/>
        </p:nvSpPr>
        <p:spPr>
          <a:xfrm>
            <a:off x="3200400" y="5802868"/>
            <a:ext cx="2590800" cy="369332"/>
          </a:xfrm>
          <a:prstGeom prst="rect">
            <a:avLst/>
          </a:prstGeom>
          <a:solidFill>
            <a:srgbClr val="FFFF00"/>
          </a:solidFill>
        </p:spPr>
        <p:txBody>
          <a:bodyPr wrap="square" rtlCol="0">
            <a:spAutoFit/>
          </a:bodyPr>
          <a:lstStyle/>
          <a:p>
            <a:pPr algn="ctr"/>
            <a:r>
              <a:rPr lang="en-US" b="1" dirty="0" smtClean="0"/>
              <a:t>See John 10: 26-28</a:t>
            </a:r>
            <a:endParaRPr lang="en-US"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88</a:t>
            </a:fld>
            <a:endParaRPr lang="en-US"/>
          </a:p>
        </p:txBody>
      </p:sp>
      <p:sp>
        <p:nvSpPr>
          <p:cNvPr id="9" name="Title 1"/>
          <p:cNvSpPr txBox="1">
            <a:spLocks/>
          </p:cNvSpPr>
          <p:nvPr/>
        </p:nvSpPr>
        <p:spPr>
          <a:xfrm>
            <a:off x="213884" y="228600"/>
            <a:ext cx="7894058" cy="129540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2000" dirty="0" smtClean="0">
                <a:solidFill>
                  <a:schemeClr val="tx1"/>
                </a:solidFill>
              </a:rPr>
              <a:t>(10) </a:t>
            </a:r>
            <a:r>
              <a:rPr lang="en-US" sz="2000" dirty="0">
                <a:solidFill>
                  <a:schemeClr val="tx1"/>
                </a:solidFill>
              </a:rPr>
              <a:t>The problem is, many persons </a:t>
            </a:r>
            <a:r>
              <a:rPr lang="en-US" sz="2000" dirty="0" smtClean="0">
                <a:solidFill>
                  <a:schemeClr val="tx1"/>
                </a:solidFill>
              </a:rPr>
              <a:t>believe </a:t>
            </a:r>
            <a:r>
              <a:rPr lang="en-US" sz="2000" dirty="0">
                <a:solidFill>
                  <a:schemeClr val="tx1"/>
                </a:solidFill>
              </a:rPr>
              <a:t>certain things </a:t>
            </a:r>
            <a:r>
              <a:rPr lang="en-US" sz="2000" i="1" dirty="0">
                <a:solidFill>
                  <a:schemeClr val="tx1"/>
                </a:solidFill>
              </a:rPr>
              <a:t>because the Pastor or </a:t>
            </a:r>
            <a:r>
              <a:rPr lang="en-US" sz="2000" i="1" dirty="0" smtClean="0">
                <a:solidFill>
                  <a:schemeClr val="tx1"/>
                </a:solidFill>
              </a:rPr>
              <a:t>Leader of their church </a:t>
            </a:r>
            <a:r>
              <a:rPr lang="en-US" sz="2000" i="1" dirty="0">
                <a:solidFill>
                  <a:schemeClr val="tx1"/>
                </a:solidFill>
              </a:rPr>
              <a:t>said so</a:t>
            </a:r>
            <a:r>
              <a:rPr lang="en-US" sz="2000" dirty="0">
                <a:solidFill>
                  <a:schemeClr val="tx1"/>
                </a:solidFill>
              </a:rPr>
              <a:t>. How does God feel about religious leaders who ignore the Sabbath?</a:t>
            </a:r>
          </a:p>
        </p:txBody>
      </p:sp>
    </p:spTree>
    <p:extLst>
      <p:ext uri="{BB962C8B-B14F-4D97-AF65-F5344CB8AC3E}">
        <p14:creationId xmlns:p14="http://schemas.microsoft.com/office/powerpoint/2010/main" val="12200074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685800"/>
            <a:ext cx="3787829" cy="1905000"/>
          </a:xfrm>
        </p:spPr>
        <p:txBody>
          <a:bodyPr/>
          <a:lstStyle/>
          <a:p>
            <a:r>
              <a:rPr lang="en-US" sz="6000" dirty="0" smtClean="0">
                <a:solidFill>
                  <a:srgbClr val="FFFF00"/>
                </a:solidFill>
              </a:rPr>
              <a:t>Review / summary</a:t>
            </a:r>
            <a:endParaRPr lang="en-US" sz="6000" dirty="0">
              <a:solidFill>
                <a:srgbClr val="FFFF00"/>
              </a:solidFill>
            </a:endParaRPr>
          </a:p>
        </p:txBody>
      </p:sp>
      <p:sp>
        <p:nvSpPr>
          <p:cNvPr id="3" name="Subtitle 2"/>
          <p:cNvSpPr>
            <a:spLocks noGrp="1"/>
          </p:cNvSpPr>
          <p:nvPr>
            <p:ph type="subTitle" idx="1"/>
          </p:nvPr>
        </p:nvSpPr>
        <p:spPr>
          <a:xfrm>
            <a:off x="3354442" y="3200400"/>
            <a:ext cx="5256158" cy="2971800"/>
          </a:xfrm>
        </p:spPr>
        <p:txBody>
          <a:bodyPr>
            <a:noAutofit/>
          </a:bodyPr>
          <a:lstStyle/>
          <a:p>
            <a:pPr algn="l"/>
            <a:r>
              <a:rPr lang="en-US" sz="3200" b="1" dirty="0" smtClean="0"/>
              <a:t>“Settling the Saturday-Sunday Question: Unmasking the False Sabbath”…</a:t>
            </a:r>
          </a:p>
          <a:p>
            <a:pPr algn="l"/>
            <a:r>
              <a:rPr lang="en-US" sz="3200" b="1" dirty="0" smtClean="0"/>
              <a:t>                           SETTLED!? </a:t>
            </a:r>
            <a:endParaRPr lang="en-US" sz="3200" b="1" dirty="0"/>
          </a:p>
        </p:txBody>
      </p:sp>
    </p:spTree>
    <p:extLst>
      <p:ext uri="{BB962C8B-B14F-4D97-AF65-F5344CB8AC3E}">
        <p14:creationId xmlns:p14="http://schemas.microsoft.com/office/powerpoint/2010/main" val="2151767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3360"/>
            <a:ext cx="1828800" cy="701040"/>
          </a:xfrm>
        </p:spPr>
        <p:txBody>
          <a:bodyPr/>
          <a:lstStyle/>
          <a:p>
            <a:r>
              <a:rPr lang="en-US" dirty="0" smtClean="0">
                <a:solidFill>
                  <a:schemeClr val="tx1"/>
                </a:solidFill>
              </a:rPr>
              <a:t>Notes</a:t>
            </a:r>
            <a:endParaRPr lang="en-US" dirty="0">
              <a:solidFill>
                <a:schemeClr val="tx1"/>
              </a:solidFill>
            </a:endParaRPr>
          </a:p>
        </p:txBody>
      </p:sp>
      <p:sp>
        <p:nvSpPr>
          <p:cNvPr id="3" name="Content Placeholder 2"/>
          <p:cNvSpPr>
            <a:spLocks noGrp="1"/>
          </p:cNvSpPr>
          <p:nvPr>
            <p:ph idx="1"/>
          </p:nvPr>
        </p:nvSpPr>
        <p:spPr>
          <a:xfrm>
            <a:off x="457200" y="990600"/>
            <a:ext cx="7239000" cy="5465136"/>
          </a:xfrm>
        </p:spPr>
        <p:txBody>
          <a:bodyPr>
            <a:noAutofit/>
          </a:bodyPr>
          <a:lstStyle/>
          <a:p>
            <a:r>
              <a:rPr lang="en-US" sz="2200" dirty="0" smtClean="0"/>
              <a:t>Interestingly though, the </a:t>
            </a:r>
            <a:r>
              <a:rPr lang="en-US" sz="2200" b="1" dirty="0" smtClean="0">
                <a:solidFill>
                  <a:srgbClr val="00CC00"/>
                </a:solidFill>
                <a:effectLst>
                  <a:outerShdw blurRad="38100" dist="38100" dir="2700000" algn="tl">
                    <a:srgbClr val="000000">
                      <a:alpha val="43137"/>
                    </a:srgbClr>
                  </a:outerShdw>
                </a:effectLst>
              </a:rPr>
              <a:t>Bible</a:t>
            </a:r>
            <a:r>
              <a:rPr lang="en-US" sz="2200" dirty="0" smtClean="0"/>
              <a:t> does “name” two (2) days:</a:t>
            </a:r>
          </a:p>
          <a:p>
            <a:r>
              <a:rPr lang="en-US" sz="2200" dirty="0" smtClean="0"/>
              <a:t>(</a:t>
            </a:r>
            <a:r>
              <a:rPr lang="en-US" sz="2200" dirty="0" err="1" smtClean="0"/>
              <a:t>i</a:t>
            </a:r>
            <a:r>
              <a:rPr lang="en-US" sz="2200" dirty="0" smtClean="0"/>
              <a:t>) It calls the first “evening and morning” “</a:t>
            </a:r>
            <a:r>
              <a:rPr lang="en-US" sz="2200" b="1" dirty="0" smtClean="0">
                <a:solidFill>
                  <a:srgbClr val="0066FF"/>
                </a:solidFill>
              </a:rPr>
              <a:t>the first day of the week</a:t>
            </a:r>
            <a:r>
              <a:rPr lang="en-US" sz="2200" dirty="0" smtClean="0"/>
              <a:t>” in eight (8) instances. </a:t>
            </a:r>
          </a:p>
          <a:p>
            <a:endParaRPr lang="en-US" sz="2200" dirty="0" smtClean="0">
              <a:solidFill>
                <a:srgbClr val="0070C0"/>
              </a:solidFill>
            </a:endParaRPr>
          </a:p>
          <a:p>
            <a:endParaRPr lang="en-US" sz="2200" dirty="0">
              <a:solidFill>
                <a:srgbClr val="0070C0"/>
              </a:solidFill>
            </a:endParaRPr>
          </a:p>
          <a:p>
            <a:endParaRPr lang="en-US" sz="2200" dirty="0" smtClean="0">
              <a:solidFill>
                <a:srgbClr val="0070C0"/>
              </a:solidFill>
            </a:endParaRPr>
          </a:p>
          <a:p>
            <a:endParaRPr lang="en-US" sz="2200" dirty="0">
              <a:solidFill>
                <a:srgbClr val="0070C0"/>
              </a:solidFill>
            </a:endParaRPr>
          </a:p>
          <a:p>
            <a:r>
              <a:rPr lang="en-US" sz="2200" dirty="0" smtClean="0">
                <a:solidFill>
                  <a:srgbClr val="0070C0"/>
                </a:solidFill>
              </a:rPr>
              <a:t>AND</a:t>
            </a:r>
            <a:r>
              <a:rPr lang="en-US" sz="2200" dirty="0" smtClean="0"/>
              <a:t>, secondly,</a:t>
            </a:r>
          </a:p>
          <a:p>
            <a:r>
              <a:rPr lang="en-US" sz="2200" dirty="0"/>
              <a:t>(</a:t>
            </a:r>
            <a:r>
              <a:rPr lang="en-US" sz="2200" dirty="0" smtClean="0"/>
              <a:t>ii) It speaks of the sixth day as “</a:t>
            </a:r>
            <a:r>
              <a:rPr lang="en-US" sz="2200" b="1" dirty="0" smtClean="0">
                <a:solidFill>
                  <a:srgbClr val="0066FF"/>
                </a:solidFill>
              </a:rPr>
              <a:t>the day of the preparation</a:t>
            </a:r>
            <a:r>
              <a:rPr lang="en-US" sz="2200" dirty="0" smtClean="0"/>
              <a:t>”, “</a:t>
            </a:r>
            <a:r>
              <a:rPr lang="en-US" sz="2200" b="1" dirty="0" smtClean="0">
                <a:solidFill>
                  <a:srgbClr val="0066FF"/>
                </a:solidFill>
              </a:rPr>
              <a:t>the preparation</a:t>
            </a:r>
            <a:r>
              <a:rPr lang="en-US" sz="2200" dirty="0" smtClean="0"/>
              <a:t>” OR “</a:t>
            </a:r>
            <a:r>
              <a:rPr lang="en-US" sz="2200" b="1" dirty="0" smtClean="0">
                <a:solidFill>
                  <a:srgbClr val="0066FF"/>
                </a:solidFill>
              </a:rPr>
              <a:t>preparation day</a:t>
            </a:r>
            <a:r>
              <a:rPr lang="en-US" sz="2200" dirty="0" smtClean="0"/>
              <a:t>”.  </a:t>
            </a:r>
          </a:p>
          <a:p>
            <a:endParaRPr lang="en-US" sz="2200" dirty="0" smtClean="0"/>
          </a:p>
          <a:p>
            <a:r>
              <a:rPr lang="en-US" sz="2200" dirty="0" smtClean="0"/>
              <a:t>LET’S LOOK AT THE PREPARATION TEXTS QUICKLY:</a:t>
            </a:r>
            <a:endParaRPr lang="en-US" sz="2200" dirty="0"/>
          </a:p>
          <a:p>
            <a:endParaRPr lang="en-US" sz="2400" dirty="0"/>
          </a:p>
        </p:txBody>
      </p:sp>
      <p:sp>
        <p:nvSpPr>
          <p:cNvPr id="4" name="Horizontal Scroll 3"/>
          <p:cNvSpPr/>
          <p:nvPr/>
        </p:nvSpPr>
        <p:spPr>
          <a:xfrm>
            <a:off x="685800" y="2514600"/>
            <a:ext cx="6858000" cy="1447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We are sure we will have to reveal these texts and explore them later!</a:t>
            </a:r>
            <a:r>
              <a:rPr lang="en-US" b="1" dirty="0" smtClean="0">
                <a:solidFill>
                  <a:srgbClr val="FFFF00"/>
                </a:solidFill>
              </a:rPr>
              <a:t> </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3419648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
            <a:ext cx="7242048" cy="701040"/>
          </a:xfrm>
        </p:spPr>
        <p:txBody>
          <a:bodyPr/>
          <a:lstStyle/>
          <a:p>
            <a:pPr algn="ctr"/>
            <a:r>
              <a:rPr lang="en-US" dirty="0" smtClean="0"/>
              <a:t>We showed:</a:t>
            </a:r>
            <a:endParaRPr lang="en-US" dirty="0"/>
          </a:p>
        </p:txBody>
      </p:sp>
      <p:sp>
        <p:nvSpPr>
          <p:cNvPr id="3" name="Content Placeholder 2"/>
          <p:cNvSpPr>
            <a:spLocks noGrp="1"/>
          </p:cNvSpPr>
          <p:nvPr>
            <p:ph sz="half" idx="1"/>
          </p:nvPr>
        </p:nvSpPr>
        <p:spPr>
          <a:xfrm>
            <a:off x="457200" y="1371600"/>
            <a:ext cx="3581400" cy="5029200"/>
          </a:xfrm>
          <a:noFill/>
          <a:ln>
            <a:solidFill>
              <a:schemeClr val="accent1"/>
            </a:solidFill>
          </a:ln>
        </p:spPr>
        <p:txBody>
          <a:bodyPr>
            <a:noAutofit/>
          </a:bodyPr>
          <a:lstStyle/>
          <a:p>
            <a:r>
              <a:rPr lang="en-US" sz="2400" dirty="0" smtClean="0"/>
              <a:t>The </a:t>
            </a:r>
            <a:r>
              <a:rPr lang="en-US" sz="2400" dirty="0"/>
              <a:t>naming of the days of the </a:t>
            </a:r>
            <a:r>
              <a:rPr lang="en-US" sz="2400" dirty="0" smtClean="0"/>
              <a:t>week and the </a:t>
            </a:r>
            <a:r>
              <a:rPr lang="en-US" sz="2400" dirty="0"/>
              <a:t>changes </a:t>
            </a:r>
            <a:r>
              <a:rPr lang="en-US" sz="2400" dirty="0" smtClean="0"/>
              <a:t>in the calendar </a:t>
            </a:r>
            <a:r>
              <a:rPr lang="en-US" sz="2400" b="1" u="sng" dirty="0" smtClean="0"/>
              <a:t>did not</a:t>
            </a:r>
            <a:r>
              <a:rPr lang="en-US" sz="2400" dirty="0" smtClean="0"/>
              <a:t> change the weekly cycle of days.</a:t>
            </a:r>
          </a:p>
          <a:p>
            <a:r>
              <a:rPr lang="en-US" sz="2400" dirty="0" smtClean="0"/>
              <a:t>Why Sunday observance is so popular today.</a:t>
            </a:r>
          </a:p>
          <a:p>
            <a:r>
              <a:rPr lang="en-US" sz="2400" dirty="0" smtClean="0"/>
              <a:t>What the main Sunday Churches say about Sunday-keeping.</a:t>
            </a:r>
            <a:endParaRPr lang="en-US" sz="2400" dirty="0"/>
          </a:p>
        </p:txBody>
      </p:sp>
      <p:sp>
        <p:nvSpPr>
          <p:cNvPr id="4" name="Content Placeholder 3"/>
          <p:cNvSpPr>
            <a:spLocks noGrp="1"/>
          </p:cNvSpPr>
          <p:nvPr>
            <p:ph sz="half" idx="2"/>
          </p:nvPr>
        </p:nvSpPr>
        <p:spPr>
          <a:xfrm>
            <a:off x="4178808" y="1371600"/>
            <a:ext cx="3669792" cy="5029200"/>
          </a:xfrm>
          <a:ln>
            <a:solidFill>
              <a:schemeClr val="accent1"/>
            </a:solidFill>
          </a:ln>
        </p:spPr>
        <p:txBody>
          <a:bodyPr>
            <a:noAutofit/>
          </a:bodyPr>
          <a:lstStyle/>
          <a:p>
            <a:r>
              <a:rPr lang="en-US" sz="2250" dirty="0" smtClean="0"/>
              <a:t>The Bible did not say the Sabbath </a:t>
            </a:r>
            <a:r>
              <a:rPr lang="en-US" sz="2250" dirty="0"/>
              <a:t>was </a:t>
            </a:r>
            <a:r>
              <a:rPr lang="en-US" sz="2250" dirty="0" smtClean="0"/>
              <a:t>changed </a:t>
            </a:r>
            <a:r>
              <a:rPr lang="en-US" sz="2250" dirty="0"/>
              <a:t>to </a:t>
            </a:r>
            <a:r>
              <a:rPr lang="en-US" sz="2250" dirty="0" smtClean="0"/>
              <a:t>Sunday.</a:t>
            </a:r>
          </a:p>
          <a:p>
            <a:r>
              <a:rPr lang="en-US" sz="2250" dirty="0" smtClean="0"/>
              <a:t>The Sabbath to Sunday change was made by the Roman Catholic church and they acknowledge same.</a:t>
            </a:r>
          </a:p>
          <a:p>
            <a:r>
              <a:rPr lang="en-US" sz="2250" dirty="0" smtClean="0"/>
              <a:t>The Sabbath is not and cannot be a day chosen to suit our own convenience but is the seventh day of the week.</a:t>
            </a:r>
            <a:endParaRPr lang="en-US" sz="225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val="12882967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
            <a:ext cx="7242048" cy="701040"/>
          </a:xfrm>
        </p:spPr>
        <p:txBody>
          <a:bodyPr/>
          <a:lstStyle/>
          <a:p>
            <a:pPr algn="ctr"/>
            <a:r>
              <a:rPr lang="en-US" dirty="0" smtClean="0"/>
              <a:t>We showed the following:</a:t>
            </a:r>
            <a:endParaRPr lang="en-US" dirty="0"/>
          </a:p>
        </p:txBody>
      </p:sp>
      <p:sp>
        <p:nvSpPr>
          <p:cNvPr id="3" name="Content Placeholder 2"/>
          <p:cNvSpPr>
            <a:spLocks noGrp="1"/>
          </p:cNvSpPr>
          <p:nvPr>
            <p:ph sz="half" idx="1"/>
          </p:nvPr>
        </p:nvSpPr>
        <p:spPr>
          <a:xfrm>
            <a:off x="457200" y="1371600"/>
            <a:ext cx="3520440" cy="4953000"/>
          </a:xfrm>
          <a:noFill/>
          <a:ln>
            <a:solidFill>
              <a:schemeClr val="accent1"/>
            </a:solidFill>
          </a:ln>
        </p:spPr>
        <p:txBody>
          <a:bodyPr>
            <a:normAutofit fontScale="85000" lnSpcReduction="10000"/>
          </a:bodyPr>
          <a:lstStyle/>
          <a:p>
            <a:r>
              <a:rPr lang="en-US" dirty="0" smtClean="0"/>
              <a:t>Jesus gave baptism in honour of His resurrection, not the keeping of Sunday.</a:t>
            </a:r>
          </a:p>
          <a:p>
            <a:r>
              <a:rPr lang="en-US" dirty="0" smtClean="0"/>
              <a:t>The Sabbath and not Sunday is “the Lord’s day”.</a:t>
            </a:r>
          </a:p>
          <a:p>
            <a:r>
              <a:rPr lang="en-US" dirty="0" smtClean="0"/>
              <a:t>Leaders who ignore God’s law (His Sabbath) and make no difference between the profane and the holy will incur God’s indignation or wrath. </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542" y="5248446"/>
            <a:ext cx="1792458" cy="160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91</a:t>
            </a:fld>
            <a:endParaRPr lang="en-US"/>
          </a:p>
        </p:txBody>
      </p:sp>
      <p:sp>
        <p:nvSpPr>
          <p:cNvPr id="6" name="Content Placeholder 2"/>
          <p:cNvSpPr>
            <a:spLocks noGrp="1"/>
          </p:cNvSpPr>
          <p:nvPr>
            <p:ph sz="half" idx="1"/>
          </p:nvPr>
        </p:nvSpPr>
        <p:spPr>
          <a:xfrm>
            <a:off x="3998112" y="1371600"/>
            <a:ext cx="3317088" cy="4953000"/>
          </a:xfrm>
          <a:noFill/>
          <a:ln>
            <a:solidFill>
              <a:schemeClr val="accent1"/>
            </a:solidFill>
          </a:ln>
        </p:spPr>
        <p:txBody>
          <a:bodyPr>
            <a:normAutofit fontScale="92500" lnSpcReduction="10000"/>
          </a:bodyPr>
          <a:lstStyle/>
          <a:p>
            <a:r>
              <a:rPr lang="en-US" dirty="0" smtClean="0"/>
              <a:t>The seventh-day Sabbath was created and sanctified by God Himself and is a part of God’s ten commandments.</a:t>
            </a:r>
          </a:p>
          <a:p>
            <a:r>
              <a:rPr lang="en-JM" dirty="0" smtClean="0"/>
              <a:t>We must follow jesus &amp; his inspired word – not leaders and pastors who might lead us astray.</a:t>
            </a:r>
            <a:endParaRPr lang="en-US" dirty="0" smtClean="0"/>
          </a:p>
          <a:p>
            <a:endParaRPr lang="en-US" dirty="0"/>
          </a:p>
        </p:txBody>
      </p:sp>
    </p:spTree>
    <p:extLst>
      <p:ext uri="{BB962C8B-B14F-4D97-AF65-F5344CB8AC3E}">
        <p14:creationId xmlns:p14="http://schemas.microsoft.com/office/powerpoint/2010/main" val="6713443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smtClean="0">
                <a:solidFill>
                  <a:srgbClr val="FFFF00"/>
                </a:solidFill>
              </a:rPr>
              <a:t>DEFENDING BY WRESTING THE SCRIPTURES</a:t>
            </a:r>
            <a:endParaRPr lang="en-JM" dirty="0">
              <a:solidFill>
                <a:srgbClr val="FFFF00"/>
              </a:solidFill>
            </a:endParaRPr>
          </a:p>
        </p:txBody>
      </p:sp>
      <p:sp>
        <p:nvSpPr>
          <p:cNvPr id="3" name="Text Placeholder 2"/>
          <p:cNvSpPr>
            <a:spLocks noGrp="1"/>
          </p:cNvSpPr>
          <p:nvPr>
            <p:ph type="body" sz="half" idx="2"/>
          </p:nvPr>
        </p:nvSpPr>
        <p:spPr/>
        <p:txBody>
          <a:bodyPr/>
          <a:lstStyle/>
          <a:p>
            <a:endParaRPr lang="en-JM" dirty="0" smtClean="0"/>
          </a:p>
          <a:p>
            <a:endParaRPr lang="en-JM" dirty="0"/>
          </a:p>
          <a:p>
            <a:endParaRPr lang="en-JM" dirty="0" smtClean="0"/>
          </a:p>
          <a:p>
            <a:r>
              <a:rPr lang="en-JM" sz="2400" b="1" dirty="0" smtClean="0"/>
              <a:t>2 PETER 3:15 - 17</a:t>
            </a:r>
            <a:endParaRPr lang="en-JM" sz="24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92</a:t>
            </a:fld>
            <a:endParaRPr lang="en-US"/>
          </a:p>
        </p:txBody>
      </p:sp>
      <p:pic>
        <p:nvPicPr>
          <p:cNvPr id="1026" name="Picture 2" descr="Related image"/>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332" r="243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06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822960"/>
          </a:xfrm>
        </p:spPr>
        <p:txBody>
          <a:bodyPr>
            <a:normAutofit/>
          </a:bodyPr>
          <a:lstStyle/>
          <a:p>
            <a:r>
              <a:rPr lang="en-JM" dirty="0"/>
              <a:t>2 PETER 3:15 - </a:t>
            </a:r>
            <a:r>
              <a:rPr lang="en-JM" dirty="0" smtClean="0"/>
              <a:t>17</a:t>
            </a:r>
            <a:endParaRPr lang="en-JM" dirty="0"/>
          </a:p>
        </p:txBody>
      </p:sp>
      <p:sp>
        <p:nvSpPr>
          <p:cNvPr id="3" name="Content Placeholder 2"/>
          <p:cNvSpPr>
            <a:spLocks noGrp="1"/>
          </p:cNvSpPr>
          <p:nvPr>
            <p:ph idx="1"/>
          </p:nvPr>
        </p:nvSpPr>
        <p:spPr>
          <a:xfrm>
            <a:off x="304800" y="1219200"/>
            <a:ext cx="7696200" cy="5337048"/>
          </a:xfrm>
        </p:spPr>
        <p:txBody>
          <a:bodyPr>
            <a:normAutofit fontScale="92500" lnSpcReduction="10000"/>
          </a:bodyPr>
          <a:lstStyle/>
          <a:p>
            <a:r>
              <a:rPr lang="en-JM" dirty="0"/>
              <a:t>15 And account that the longsuffering of our Lord is salvation; even as our beloved brother Paul also according to the wisdom given unto him hath written unto you;</a:t>
            </a:r>
          </a:p>
          <a:p>
            <a:endParaRPr lang="en-JM" dirty="0"/>
          </a:p>
          <a:p>
            <a:r>
              <a:rPr lang="en-JM" dirty="0"/>
              <a:t>16 As also in all his epistles, speaking in them of these things; in which are some things hard to be understood, which they that are unlearned and unstable wrest, as they do also the other scriptures, unto their own destruction.</a:t>
            </a:r>
          </a:p>
          <a:p>
            <a:endParaRPr lang="en-JM" dirty="0"/>
          </a:p>
          <a:p>
            <a:r>
              <a:rPr lang="en-JM" dirty="0"/>
              <a:t>17 Ye therefore, beloved, seeing ye know these things before, beware lest ye also, being led away with the error of the wicked, fall from your own stedfastness.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val="890931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smtClean="0"/>
              <a:t>ROMANS 14</a:t>
            </a:r>
            <a:endParaRPr lang="en-JM" dirty="0"/>
          </a:p>
        </p:txBody>
      </p:sp>
      <p:sp>
        <p:nvSpPr>
          <p:cNvPr id="3" name="Content Placeholder 2"/>
          <p:cNvSpPr>
            <a:spLocks noGrp="1"/>
          </p:cNvSpPr>
          <p:nvPr>
            <p:ph idx="1"/>
          </p:nvPr>
        </p:nvSpPr>
        <p:spPr/>
        <p:txBody>
          <a:bodyPr/>
          <a:lstStyle/>
          <a:p>
            <a:r>
              <a:rPr lang="en-JM" b="1" baseline="30000" dirty="0"/>
              <a:t>5 </a:t>
            </a:r>
            <a:r>
              <a:rPr lang="en-JM" dirty="0"/>
              <a:t>One man esteemeth one day above another: another esteemeth every day alike. Let every man be fully persuaded in his own mind.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1626873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239000" cy="701040"/>
          </a:xfrm>
        </p:spPr>
        <p:txBody>
          <a:bodyPr/>
          <a:lstStyle/>
          <a:p>
            <a:pPr algn="ctr"/>
            <a:r>
              <a:rPr lang="en-JM" dirty="0"/>
              <a:t>Hosea 2:11</a:t>
            </a:r>
          </a:p>
        </p:txBody>
      </p:sp>
      <p:sp>
        <p:nvSpPr>
          <p:cNvPr id="3" name="Content Placeholder 2"/>
          <p:cNvSpPr>
            <a:spLocks noGrp="1"/>
          </p:cNvSpPr>
          <p:nvPr>
            <p:ph idx="1"/>
          </p:nvPr>
        </p:nvSpPr>
        <p:spPr/>
        <p:txBody>
          <a:bodyPr/>
          <a:lstStyle/>
          <a:p>
            <a:r>
              <a:rPr lang="en-JM" dirty="0" smtClean="0"/>
              <a:t>I </a:t>
            </a:r>
            <a:r>
              <a:rPr lang="en-JM" dirty="0"/>
              <a:t>will also cause all her mirth to cease, her feast days, her new moons, and her sabbaths, and all her solemn feasts.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2046242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Colossians 2:16 </a:t>
            </a:r>
          </a:p>
        </p:txBody>
      </p:sp>
      <p:sp>
        <p:nvSpPr>
          <p:cNvPr id="3" name="Content Placeholder 2"/>
          <p:cNvSpPr>
            <a:spLocks noGrp="1"/>
          </p:cNvSpPr>
          <p:nvPr>
            <p:ph idx="1"/>
          </p:nvPr>
        </p:nvSpPr>
        <p:spPr/>
        <p:txBody>
          <a:bodyPr/>
          <a:lstStyle/>
          <a:p>
            <a:r>
              <a:rPr lang="en-JM" dirty="0" smtClean="0"/>
              <a:t>Let </a:t>
            </a:r>
            <a:r>
              <a:rPr lang="en-JM" dirty="0"/>
              <a:t>no man therefore judge you in meat, or in drink, or in respect of an holyday, or of the new moon, or of the sabbath days</a:t>
            </a:r>
            <a:r>
              <a:rPr lang="en-JM" dirty="0" smtClean="0"/>
              <a:t>:</a:t>
            </a:r>
          </a:p>
          <a:p>
            <a:r>
              <a:rPr lang="en-JM" b="1" baseline="30000" dirty="0"/>
              <a:t>17 </a:t>
            </a:r>
            <a:r>
              <a:rPr lang="en-JM" dirty="0"/>
              <a:t>Which are a shadow of things to come; but the body is of Christ.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val="37422699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2743200" cy="640080"/>
          </a:xfrm>
        </p:spPr>
        <p:txBody>
          <a:bodyPr>
            <a:normAutofit/>
          </a:bodyPr>
          <a:lstStyle/>
          <a:p>
            <a:r>
              <a:rPr lang="en-US" sz="3200" dirty="0" smtClean="0"/>
              <a:t>conclusion</a:t>
            </a:r>
            <a:endParaRPr lang="en-US" sz="3200" dirty="0"/>
          </a:p>
        </p:txBody>
      </p:sp>
      <p:sp>
        <p:nvSpPr>
          <p:cNvPr id="3" name="Text Placeholder 2"/>
          <p:cNvSpPr>
            <a:spLocks noGrp="1"/>
          </p:cNvSpPr>
          <p:nvPr>
            <p:ph type="body" idx="2"/>
          </p:nvPr>
        </p:nvSpPr>
        <p:spPr>
          <a:xfrm>
            <a:off x="457200" y="1295400"/>
            <a:ext cx="7543800" cy="457200"/>
          </a:xfrm>
        </p:spPr>
        <p:txBody>
          <a:bodyPr>
            <a:noAutofit/>
          </a:bodyPr>
          <a:lstStyle/>
          <a:p>
            <a:r>
              <a:rPr lang="en-US" sz="2400" dirty="0" smtClean="0"/>
              <a:t>The False Sabbath Has Been </a:t>
            </a:r>
            <a:r>
              <a:rPr lang="en-US" sz="2400" u="sng" dirty="0" smtClean="0"/>
              <a:t>SUFFICIENTLY</a:t>
            </a:r>
            <a:r>
              <a:rPr lang="en-US" sz="2400" dirty="0" smtClean="0"/>
              <a:t> UNMASKED!</a:t>
            </a:r>
            <a:endParaRPr lang="en-US" sz="24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81213"/>
            <a:ext cx="6553200" cy="3938587"/>
          </a:xfrm>
          <a:prstGeom prst="rect">
            <a:avLst/>
          </a:prstGeom>
          <a:noFill/>
          <a:ln w="2540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97</a:t>
            </a:fld>
            <a:endParaRPr lang="en-US"/>
          </a:p>
        </p:txBody>
      </p:sp>
    </p:spTree>
    <p:extLst>
      <p:ext uri="{BB962C8B-B14F-4D97-AF65-F5344CB8AC3E}">
        <p14:creationId xmlns:p14="http://schemas.microsoft.com/office/powerpoint/2010/main" val="38731553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sz="half" idx="1"/>
          </p:nvPr>
        </p:nvSpPr>
        <p:spPr>
          <a:xfrm>
            <a:off x="457200" y="1952848"/>
            <a:ext cx="7239000" cy="4371752"/>
          </a:xfrm>
        </p:spPr>
        <p:txBody>
          <a:bodyPr>
            <a:normAutofit lnSpcReduction="10000"/>
          </a:bodyPr>
          <a:lstStyle/>
          <a:p>
            <a:r>
              <a:rPr lang="en-US" dirty="0" smtClean="0"/>
              <a:t>A simple but yet profound fact that many miss in this issue is: </a:t>
            </a:r>
          </a:p>
          <a:p>
            <a:r>
              <a:rPr lang="en-US" dirty="0" smtClean="0"/>
              <a:t>Since Sunday is the </a:t>
            </a:r>
            <a:r>
              <a:rPr lang="en-US" b="1" i="1" dirty="0" smtClean="0"/>
              <a:t>false Sabbath</a:t>
            </a:r>
            <a:r>
              <a:rPr lang="en-US" dirty="0" smtClean="0"/>
              <a:t> and is therefore </a:t>
            </a:r>
            <a:r>
              <a:rPr lang="en-US" b="1" i="1" dirty="0" smtClean="0"/>
              <a:t>not holy</a:t>
            </a:r>
            <a:r>
              <a:rPr lang="en-US" dirty="0" smtClean="0"/>
              <a:t>, it’s observance </a:t>
            </a:r>
            <a:r>
              <a:rPr lang="en-US" b="1" i="1" dirty="0" smtClean="0"/>
              <a:t>cannot</a:t>
            </a:r>
            <a:r>
              <a:rPr lang="en-US" dirty="0" smtClean="0"/>
              <a:t> fulfill the commandment; because the commandment says “Remember the Sabbath day to </a:t>
            </a:r>
            <a:r>
              <a:rPr lang="en-US" b="1" i="1" u="sng" dirty="0" smtClean="0"/>
              <a:t>keep it holy</a:t>
            </a:r>
            <a:r>
              <a:rPr lang="en-US" dirty="0" smtClean="0"/>
              <a:t>”! Hallelujah!!!  </a:t>
            </a:r>
            <a:endParaRPr lang="en-US" dirty="0"/>
          </a:p>
        </p:txBody>
      </p:sp>
      <p:sp>
        <p:nvSpPr>
          <p:cNvPr id="6" name="Title 1"/>
          <p:cNvSpPr>
            <a:spLocks noGrp="1"/>
          </p:cNvSpPr>
          <p:nvPr>
            <p:ph type="title"/>
          </p:nvPr>
        </p:nvSpPr>
        <p:spPr>
          <a:xfrm>
            <a:off x="457200" y="304800"/>
            <a:ext cx="2667000" cy="640080"/>
          </a:xfrm>
        </p:spPr>
        <p:txBody>
          <a:bodyPr>
            <a:normAutofit/>
          </a:bodyPr>
          <a:lstStyle/>
          <a:p>
            <a:r>
              <a:rPr lang="en-US" sz="3200" dirty="0" smtClean="0"/>
              <a:t>conclusion</a:t>
            </a:r>
            <a:endParaRPr lang="en-US" sz="3200" dirty="0"/>
          </a:p>
        </p:txBody>
      </p:sp>
      <p:sp>
        <p:nvSpPr>
          <p:cNvPr id="8" name="Text Placeholder 2"/>
          <p:cNvSpPr>
            <a:spLocks noGrp="1"/>
          </p:cNvSpPr>
          <p:nvPr>
            <p:ph type="body" idx="2"/>
          </p:nvPr>
        </p:nvSpPr>
        <p:spPr>
          <a:xfrm>
            <a:off x="381000" y="1295400"/>
            <a:ext cx="7543800" cy="457200"/>
          </a:xfrm>
        </p:spPr>
        <p:txBody>
          <a:bodyPr>
            <a:noAutofit/>
          </a:bodyPr>
          <a:lstStyle/>
          <a:p>
            <a:r>
              <a:rPr lang="en-US" sz="2400" dirty="0" smtClean="0"/>
              <a:t>The False Sabbath Has Been </a:t>
            </a:r>
            <a:r>
              <a:rPr lang="en-US" sz="2400" u="sng" dirty="0" smtClean="0"/>
              <a:t>SUFFICIENTLY</a:t>
            </a:r>
            <a:r>
              <a:rPr lang="en-US" sz="2400" dirty="0" smtClean="0"/>
              <a:t> UNMASKED!</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98</a:t>
            </a:fld>
            <a:endParaRPr lang="en-US"/>
          </a:p>
        </p:txBody>
      </p:sp>
    </p:spTree>
    <p:extLst>
      <p:ext uri="{BB962C8B-B14F-4D97-AF65-F5344CB8AC3E}">
        <p14:creationId xmlns:p14="http://schemas.microsoft.com/office/powerpoint/2010/main" val="34284191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sz="half" idx="1"/>
          </p:nvPr>
        </p:nvSpPr>
        <p:spPr>
          <a:xfrm>
            <a:off x="304800" y="1876648"/>
            <a:ext cx="7543800" cy="4600352"/>
          </a:xfrm>
        </p:spPr>
        <p:txBody>
          <a:bodyPr>
            <a:normAutofit/>
          </a:bodyPr>
          <a:lstStyle/>
          <a:p>
            <a:r>
              <a:rPr lang="en-US" dirty="0" smtClean="0"/>
              <a:t>If we keep the </a:t>
            </a:r>
            <a:r>
              <a:rPr lang="en-US" b="1" i="1" dirty="0" smtClean="0"/>
              <a:t>false Sabbath</a:t>
            </a:r>
            <a:r>
              <a:rPr lang="en-US" b="1" dirty="0" smtClean="0"/>
              <a:t> </a:t>
            </a:r>
            <a:r>
              <a:rPr lang="en-US" i="1" dirty="0" smtClean="0"/>
              <a:t>after we know it is false </a:t>
            </a:r>
            <a:r>
              <a:rPr lang="en-US" dirty="0" smtClean="0"/>
              <a:t>we show that we do not love Jesus and He is not our friend – although He desires both of us: In </a:t>
            </a:r>
            <a:r>
              <a:rPr lang="en-US" b="1" dirty="0" smtClean="0"/>
              <a:t>John 14:15 </a:t>
            </a:r>
            <a:r>
              <a:rPr lang="en-US" dirty="0" smtClean="0"/>
              <a:t>Jesus says: “If you love me, keep my commandments.” &amp;                     in </a:t>
            </a:r>
            <a:r>
              <a:rPr lang="en-US" b="1" dirty="0" smtClean="0"/>
              <a:t>John 15:14 </a:t>
            </a:r>
            <a:r>
              <a:rPr lang="en-US" dirty="0" smtClean="0"/>
              <a:t>“You are my friends if you do whatsoever I command you.”</a:t>
            </a:r>
          </a:p>
          <a:p>
            <a:r>
              <a:rPr lang="en-US" dirty="0" smtClean="0"/>
              <a:t>Moreover… </a:t>
            </a:r>
            <a:endParaRPr lang="en-US" dirty="0"/>
          </a:p>
        </p:txBody>
      </p:sp>
      <p:sp>
        <p:nvSpPr>
          <p:cNvPr id="7" name="Title 1"/>
          <p:cNvSpPr>
            <a:spLocks noGrp="1"/>
          </p:cNvSpPr>
          <p:nvPr>
            <p:ph type="title"/>
          </p:nvPr>
        </p:nvSpPr>
        <p:spPr>
          <a:xfrm>
            <a:off x="533400" y="381000"/>
            <a:ext cx="2667000" cy="640080"/>
          </a:xfrm>
        </p:spPr>
        <p:txBody>
          <a:bodyPr>
            <a:normAutofit/>
          </a:bodyPr>
          <a:lstStyle/>
          <a:p>
            <a:r>
              <a:rPr lang="en-US" sz="3200" dirty="0" smtClean="0"/>
              <a:t>conclusion</a:t>
            </a:r>
            <a:endParaRPr lang="en-US" sz="3200" dirty="0"/>
          </a:p>
        </p:txBody>
      </p:sp>
      <p:sp>
        <p:nvSpPr>
          <p:cNvPr id="9" name="Text Placeholder 2"/>
          <p:cNvSpPr>
            <a:spLocks noGrp="1"/>
          </p:cNvSpPr>
          <p:nvPr>
            <p:ph type="body" idx="2"/>
          </p:nvPr>
        </p:nvSpPr>
        <p:spPr>
          <a:xfrm>
            <a:off x="457200" y="1295400"/>
            <a:ext cx="7543800" cy="457200"/>
          </a:xfrm>
        </p:spPr>
        <p:txBody>
          <a:bodyPr>
            <a:noAutofit/>
          </a:bodyPr>
          <a:lstStyle/>
          <a:p>
            <a:r>
              <a:rPr lang="en-US" sz="2400" dirty="0" smtClean="0"/>
              <a:t>The False Sabbath Has Been </a:t>
            </a:r>
            <a:r>
              <a:rPr lang="en-US" sz="2400" u="sng" dirty="0" smtClean="0"/>
              <a:t>SUFFICIENTLY</a:t>
            </a:r>
            <a:r>
              <a:rPr lang="en-US" sz="2400" dirty="0" smtClean="0"/>
              <a:t> UNMASKED!</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99</a:t>
            </a:fld>
            <a:endParaRPr lang="en-US"/>
          </a:p>
        </p:txBody>
      </p:sp>
    </p:spTree>
    <p:extLst>
      <p:ext uri="{BB962C8B-B14F-4D97-AF65-F5344CB8AC3E}">
        <p14:creationId xmlns:p14="http://schemas.microsoft.com/office/powerpoint/2010/main" val="21940757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48597</TotalTime>
  <Words>12832</Words>
  <Application>Microsoft Office PowerPoint</Application>
  <PresentationFormat>On-screen Show (4:3)</PresentationFormat>
  <Paragraphs>830</Paragraphs>
  <Slides>104</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Calibri</vt:lpstr>
      <vt:lpstr>Times New Roman</vt:lpstr>
      <vt:lpstr>Trebuchet MS</vt:lpstr>
      <vt:lpstr>Wingdings</vt:lpstr>
      <vt:lpstr>Wingdings 2</vt:lpstr>
      <vt:lpstr>Opulent</vt:lpstr>
      <vt:lpstr>SETTLING THE SATURDAY – SUNDAY QUESTION-PART 1:</vt:lpstr>
      <vt:lpstr>2 TIMOTHY 2:15</vt:lpstr>
      <vt:lpstr>PowerPoint Presentation</vt:lpstr>
      <vt:lpstr>(1) “But which day is the seventh day?” </vt:lpstr>
      <vt:lpstr>WHO IS IT THAT SAID TO REMEMBER THE DAY</vt:lpstr>
      <vt:lpstr>SETTLING THE SATURDAY-SUNDAY QUESTION - UNMASKING THE FALSE SABATH</vt:lpstr>
      <vt:lpstr>PowerPoint Presentation</vt:lpstr>
      <vt:lpstr>UNMASKING THE FALSE SABATH</vt:lpstr>
      <vt:lpstr>Notes</vt:lpstr>
      <vt:lpstr>Notes</vt:lpstr>
      <vt:lpstr>Notes</vt:lpstr>
      <vt:lpstr>Notes</vt:lpstr>
      <vt:lpstr>UNMASKING THE FALSE SABATH</vt:lpstr>
      <vt:lpstr>UNMASKING THE FALSE SABATH</vt:lpstr>
      <vt:lpstr>(2) “But wasn’t the calendar changed and over the years we have lost sight of which day is the seventh day?”</vt:lpstr>
      <vt:lpstr>UNMASKING THE FALSE SABATH</vt:lpstr>
      <vt:lpstr>The big question is:</vt:lpstr>
      <vt:lpstr>The change of the calendar!</vt:lpstr>
      <vt:lpstr>Was the day of the week changed?</vt:lpstr>
      <vt:lpstr>Note on Calendar change:</vt:lpstr>
      <vt:lpstr>Further Note on Calendar change:</vt:lpstr>
      <vt:lpstr>PowerPoint Presentation</vt:lpstr>
      <vt:lpstr>Part 2 of the question:</vt:lpstr>
      <vt:lpstr>Part 2 of the question:</vt:lpstr>
      <vt:lpstr>Jewish Synagogue (United Congregation of Israelites) Duke Street, Kingston, Jamaica</vt:lpstr>
      <vt:lpstr>(3) So, how is it so many persons go to church on Sunday? </vt:lpstr>
      <vt:lpstr>Exo. 20:11 cf rev 14:7</vt:lpstr>
      <vt:lpstr>(3) So, how is it so many persons go to church on Sunday? </vt:lpstr>
      <vt:lpstr>(3) So, how is it so many persons go to church on Sunday? </vt:lpstr>
      <vt:lpstr>(3) So, how is it so many persons go to church on Sunday? </vt:lpstr>
      <vt:lpstr>(3) So, how is it so many persons go to church on Sunday? </vt:lpstr>
      <vt:lpstr>The history of Sunday – keeping and the first Sunday law, etc.</vt:lpstr>
      <vt:lpstr>The history of Sunday – keeping and the first Sunday law, etc.</vt:lpstr>
      <vt:lpstr>The history of Sunday – keeping and the first Sunday law, etc.</vt:lpstr>
      <vt:lpstr>The history of Sunday – keeping and the first Sunday law, etc.</vt:lpstr>
      <vt:lpstr>The history of Sunday – keeping and the first Sunday law, etc.</vt:lpstr>
      <vt:lpstr>The history of Sunday – keeping and the first Sunday law, etc.</vt:lpstr>
      <vt:lpstr>The history of Sunday – keeping and the first Sunday law, etc.</vt:lpstr>
      <vt:lpstr>The history of Sunday – keeping and the first Sunday law, etc.</vt:lpstr>
      <vt:lpstr>(4) So, what do the Sunday - keeping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(4) So, what do the Sunday churches have to say about the keeping of Sunday?</vt:lpstr>
      <vt:lpstr>http://www.sabbathtruth.com/ </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(5) But, I heard that the change of the day is in the Bible!! Isn’t it?</vt:lpstr>
      <vt:lpstr>(6) By the way; you mentioned that the Roman Catholic Church changed the day. What proof do you have for that? What does the Roman Catholic Church say about the change of the Sabbath?</vt:lpstr>
      <vt:lpstr>Catholic quotes from important sources:</vt:lpstr>
      <vt:lpstr>Catholic quotes from important sources:</vt:lpstr>
      <vt:lpstr>Catholic quotes from important sources:</vt:lpstr>
      <vt:lpstr>Catholic quotes from important sources:</vt:lpstr>
      <vt:lpstr>PowerPoint Presentation</vt:lpstr>
      <vt:lpstr>Catholic quotes from important sources:</vt:lpstr>
      <vt:lpstr>PowerPoint Presentation</vt:lpstr>
      <vt:lpstr>(7) Well, what if I just accept Sunday as my Sabbath and keep it holy – Because it is more convenient, and a better day for me to go to church?</vt:lpstr>
      <vt:lpstr>(7) Well, what if I just accept Sunday as my Sabbath and keep it holy – Because it is more convenient, and a better day for me to go to church?</vt:lpstr>
      <vt:lpstr>(7) Well, what if I just accept Sunday as my Sabbath and keep it holy – Because it is more convenient, and a better day for me to go to church?</vt:lpstr>
      <vt:lpstr>(8) Well; can’t I keep Sunday in honor of Christ's resurrection?</vt:lpstr>
      <vt:lpstr>(8) Well; can't I keep Sunday in honor of Christ's resurrection?</vt:lpstr>
      <vt:lpstr>(8) Well; can't I keep Sunday in honor of Christ's resurrection?</vt:lpstr>
      <vt:lpstr>So, the answer is:</vt:lpstr>
      <vt:lpstr>(9) But, isn't Sunday the Lord's day? </vt:lpstr>
      <vt:lpstr>PowerPoint Presentation</vt:lpstr>
      <vt:lpstr>(9) But isn't Sunday the Lord's day?</vt:lpstr>
      <vt:lpstr>PowerPoint Presentation</vt:lpstr>
      <vt:lpstr>(10) The problem is, many persons believe certain things because the Pastor or Leader of their church said so.   How does God feel about religious leaders who ignore the Sabbath?</vt:lpstr>
      <vt:lpstr>PowerPoint Presentation</vt:lpstr>
      <vt:lpstr>PowerPoint Presentation</vt:lpstr>
      <vt:lpstr>PowerPoint Presentation</vt:lpstr>
      <vt:lpstr>PowerPoint Presentation</vt:lpstr>
      <vt:lpstr>Review / summary</vt:lpstr>
      <vt:lpstr>We showed:</vt:lpstr>
      <vt:lpstr>We showed the following:</vt:lpstr>
      <vt:lpstr>DEFENDING BY WRESTING THE SCRIPTURES</vt:lpstr>
      <vt:lpstr>2 PETER 3:15 - 17</vt:lpstr>
      <vt:lpstr>ROMANS 14</vt:lpstr>
      <vt:lpstr>Hosea 2:11</vt:lpstr>
      <vt:lpstr>Colossians 2:16 </vt:lpstr>
      <vt:lpstr>conclusion</vt:lpstr>
      <vt:lpstr>conclusion</vt:lpstr>
      <vt:lpstr>conclusion</vt:lpstr>
      <vt:lpstr>Please consider</vt:lpstr>
      <vt:lpstr>appeal</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SETTLING THE SATURDAY – SUNDAY QUESTION-PART 1:</dc:title>
  <dc:creator>Winston</dc:creator>
  <cp:lastModifiedBy>Winston Farquharson</cp:lastModifiedBy>
  <cp:revision>395</cp:revision>
  <cp:lastPrinted>2019-04-05T17:37:21Z</cp:lastPrinted>
  <dcterms:created xsi:type="dcterms:W3CDTF">2006-08-16T00:00:00Z</dcterms:created>
  <dcterms:modified xsi:type="dcterms:W3CDTF">2020-05-13T01:54:12Z</dcterms:modified>
</cp:coreProperties>
</file>